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401" r:id="rId6"/>
    <p:sldId id="389" r:id="rId7"/>
    <p:sldId id="408" r:id="rId8"/>
    <p:sldId id="405" r:id="rId9"/>
    <p:sldId id="406" r:id="rId10"/>
    <p:sldId id="409" r:id="rId11"/>
    <p:sldId id="410" r:id="rId12"/>
    <p:sldId id="400" r:id="rId13"/>
    <p:sldId id="402" r:id="rId14"/>
    <p:sldId id="403" r:id="rId15"/>
    <p:sldId id="404" r:id="rId1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000"/>
    <a:srgbClr val="965000"/>
    <a:srgbClr val="D66100"/>
    <a:srgbClr val="FF963C"/>
    <a:srgbClr val="E68C14"/>
    <a:srgbClr val="F0823C"/>
    <a:srgbClr val="0F5096"/>
    <a:srgbClr val="D75A0F"/>
    <a:srgbClr val="FA5A0F"/>
    <a:srgbClr val="FF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5266" autoAdjust="0"/>
  </p:normalViewPr>
  <p:slideViewPr>
    <p:cSldViewPr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13DD4-D80A-46A3-8C55-E77030DB6051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1DE159-625F-4618-8447-E8BEFA32A9D0}">
      <dgm:prSet/>
      <dgm:spPr/>
      <dgm:t>
        <a:bodyPr/>
        <a:lstStyle/>
        <a:p>
          <a:r>
            <a:rPr lang="de-DE" dirty="0"/>
            <a:t>Handel von Düngemittel in Granulat Form (hier: NPK Dünger)</a:t>
          </a:r>
        </a:p>
      </dgm:t>
    </dgm:pt>
    <dgm:pt modelId="{1F8295F5-BBA0-4D09-9E98-F3C1CA0355FD}" type="parTrans" cxnId="{2F5B044F-E962-431A-A152-12B834FFA79A}">
      <dgm:prSet/>
      <dgm:spPr/>
      <dgm:t>
        <a:bodyPr/>
        <a:lstStyle/>
        <a:p>
          <a:endParaRPr lang="en-US"/>
        </a:p>
      </dgm:t>
    </dgm:pt>
    <dgm:pt modelId="{08C95240-46AE-4430-AF55-535A1EBB0ACC}" type="sibTrans" cxnId="{2F5B044F-E962-431A-A152-12B834FFA79A}">
      <dgm:prSet/>
      <dgm:spPr/>
      <dgm:t>
        <a:bodyPr/>
        <a:lstStyle/>
        <a:p>
          <a:endParaRPr lang="en-US"/>
        </a:p>
      </dgm:t>
    </dgm:pt>
    <dgm:pt modelId="{9CC85F15-A85A-4BA4-B398-AEE963ECFDA4}">
      <dgm:prSet/>
      <dgm:spPr/>
      <dgm:t>
        <a:bodyPr/>
        <a:lstStyle/>
        <a:p>
          <a:r>
            <a:rPr lang="de-DE" dirty="0"/>
            <a:t>Verpackung überwiegend in Kunststoffsäcken </a:t>
          </a:r>
          <a:endParaRPr lang="en-US" dirty="0"/>
        </a:p>
      </dgm:t>
    </dgm:pt>
    <dgm:pt modelId="{A975E294-2162-4922-A065-FA3FD2319E3F}" type="parTrans" cxnId="{65E28802-3CF5-4D8E-9ADF-6D8269B27829}">
      <dgm:prSet/>
      <dgm:spPr/>
      <dgm:t>
        <a:bodyPr/>
        <a:lstStyle/>
        <a:p>
          <a:endParaRPr lang="en-US"/>
        </a:p>
      </dgm:t>
    </dgm:pt>
    <dgm:pt modelId="{04295B90-6438-4C33-BEC4-3E640DEF3F3F}" type="sibTrans" cxnId="{65E28802-3CF5-4D8E-9ADF-6D8269B27829}">
      <dgm:prSet/>
      <dgm:spPr/>
      <dgm:t>
        <a:bodyPr/>
        <a:lstStyle/>
        <a:p>
          <a:endParaRPr lang="en-US"/>
        </a:p>
      </dgm:t>
    </dgm:pt>
    <dgm:pt modelId="{C3CB60B4-58C1-4B59-ADD1-86BADFDFD1BC}">
      <dgm:prSet/>
      <dgm:spPr/>
      <dgm:t>
        <a:bodyPr/>
        <a:lstStyle/>
        <a:p>
          <a:r>
            <a:rPr lang="de-DE" dirty="0"/>
            <a:t>Da es landwirtschaftlich genutzt wird, wird es in großen Mengen bestellt</a:t>
          </a:r>
          <a:endParaRPr lang="en-US" dirty="0"/>
        </a:p>
      </dgm:t>
    </dgm:pt>
    <dgm:pt modelId="{6F1C3FE9-1A94-4720-98ED-8F6EA58A4470}" type="parTrans" cxnId="{D417CA26-2048-497F-9A5D-BA62FF928994}">
      <dgm:prSet/>
      <dgm:spPr/>
      <dgm:t>
        <a:bodyPr/>
        <a:lstStyle/>
        <a:p>
          <a:endParaRPr lang="en-US"/>
        </a:p>
      </dgm:t>
    </dgm:pt>
    <dgm:pt modelId="{FBD89524-A48C-48D9-BDEA-2910C1A08DFB}" type="sibTrans" cxnId="{D417CA26-2048-497F-9A5D-BA62FF928994}">
      <dgm:prSet/>
      <dgm:spPr/>
      <dgm:t>
        <a:bodyPr/>
        <a:lstStyle/>
        <a:p>
          <a:endParaRPr lang="en-US"/>
        </a:p>
      </dgm:t>
    </dgm:pt>
    <dgm:pt modelId="{218E91FA-7D78-4443-8E83-8776B771315C}">
      <dgm:prSet/>
      <dgm:spPr/>
      <dgm:t>
        <a:bodyPr/>
        <a:lstStyle/>
        <a:p>
          <a:r>
            <a:rPr lang="de-DE" dirty="0"/>
            <a:t>Dies führt dazu, dass unnötig viel Kunststoffmüll entsteht</a:t>
          </a:r>
          <a:endParaRPr lang="en-US" dirty="0"/>
        </a:p>
      </dgm:t>
    </dgm:pt>
    <dgm:pt modelId="{724EDF18-9318-4401-B2AA-BC0E8C392DDB}" type="parTrans" cxnId="{658E0221-3D56-4630-BC7D-AA6C34B823A9}">
      <dgm:prSet/>
      <dgm:spPr/>
      <dgm:t>
        <a:bodyPr/>
        <a:lstStyle/>
        <a:p>
          <a:endParaRPr lang="en-US"/>
        </a:p>
      </dgm:t>
    </dgm:pt>
    <dgm:pt modelId="{AA417293-1719-4C56-93C5-F7FE329267BF}" type="sibTrans" cxnId="{658E0221-3D56-4630-BC7D-AA6C34B823A9}">
      <dgm:prSet/>
      <dgm:spPr/>
      <dgm:t>
        <a:bodyPr/>
        <a:lstStyle/>
        <a:p>
          <a:endParaRPr lang="en-US"/>
        </a:p>
      </dgm:t>
    </dgm:pt>
    <dgm:pt modelId="{8E1B5E84-183C-4F6C-A363-03DF290ED048}" type="pres">
      <dgm:prSet presAssocID="{13713DD4-D80A-46A3-8C55-E77030DB6051}" presName="linear" presStyleCnt="0">
        <dgm:presLayoutVars>
          <dgm:animLvl val="lvl"/>
          <dgm:resizeHandles val="exact"/>
        </dgm:presLayoutVars>
      </dgm:prSet>
      <dgm:spPr/>
    </dgm:pt>
    <dgm:pt modelId="{DD6338A6-4CEA-4A7B-B272-51C292755211}" type="pres">
      <dgm:prSet presAssocID="{561DE159-625F-4618-8447-E8BEFA32A9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C63803-6BE8-492E-B4D8-C4FD66AD52B8}" type="pres">
      <dgm:prSet presAssocID="{08C95240-46AE-4430-AF55-535A1EBB0ACC}" presName="spacer" presStyleCnt="0"/>
      <dgm:spPr/>
    </dgm:pt>
    <dgm:pt modelId="{0DD28805-FBBC-4901-B927-DAE1EA83F70E}" type="pres">
      <dgm:prSet presAssocID="{9CC85F15-A85A-4BA4-B398-AEE963ECFD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2BE927-C45D-4E01-A5A8-FD2D3E44EC86}" type="pres">
      <dgm:prSet presAssocID="{04295B90-6438-4C33-BEC4-3E640DEF3F3F}" presName="spacer" presStyleCnt="0"/>
      <dgm:spPr/>
    </dgm:pt>
    <dgm:pt modelId="{8E42B699-FA53-4C7F-8F85-9386EB104823}" type="pres">
      <dgm:prSet presAssocID="{C3CB60B4-58C1-4B59-ADD1-86BADFDFD1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157FB6-EF4B-4135-AC34-0201F89A4369}" type="pres">
      <dgm:prSet presAssocID="{FBD89524-A48C-48D9-BDEA-2910C1A08DFB}" presName="spacer" presStyleCnt="0"/>
      <dgm:spPr/>
    </dgm:pt>
    <dgm:pt modelId="{B7072C5F-BC5C-452F-8958-DD78D9293983}" type="pres">
      <dgm:prSet presAssocID="{218E91FA-7D78-4443-8E83-8776B77131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5E28802-3CF5-4D8E-9ADF-6D8269B27829}" srcId="{13713DD4-D80A-46A3-8C55-E77030DB6051}" destId="{9CC85F15-A85A-4BA4-B398-AEE963ECFDA4}" srcOrd="1" destOrd="0" parTransId="{A975E294-2162-4922-A065-FA3FD2319E3F}" sibTransId="{04295B90-6438-4C33-BEC4-3E640DEF3F3F}"/>
    <dgm:cxn modelId="{658E0221-3D56-4630-BC7D-AA6C34B823A9}" srcId="{13713DD4-D80A-46A3-8C55-E77030DB6051}" destId="{218E91FA-7D78-4443-8E83-8776B771315C}" srcOrd="3" destOrd="0" parTransId="{724EDF18-9318-4401-B2AA-BC0E8C392DDB}" sibTransId="{AA417293-1719-4C56-93C5-F7FE329267BF}"/>
    <dgm:cxn modelId="{D417CA26-2048-497F-9A5D-BA62FF928994}" srcId="{13713DD4-D80A-46A3-8C55-E77030DB6051}" destId="{C3CB60B4-58C1-4B59-ADD1-86BADFDFD1BC}" srcOrd="2" destOrd="0" parTransId="{6F1C3FE9-1A94-4720-98ED-8F6EA58A4470}" sibTransId="{FBD89524-A48C-48D9-BDEA-2910C1A08DFB}"/>
    <dgm:cxn modelId="{0649905C-182A-4157-B24E-F710812CD535}" type="presOf" srcId="{C3CB60B4-58C1-4B59-ADD1-86BADFDFD1BC}" destId="{8E42B699-FA53-4C7F-8F85-9386EB104823}" srcOrd="0" destOrd="0" presId="urn:microsoft.com/office/officeart/2005/8/layout/vList2"/>
    <dgm:cxn modelId="{2F5B044F-E962-431A-A152-12B834FFA79A}" srcId="{13713DD4-D80A-46A3-8C55-E77030DB6051}" destId="{561DE159-625F-4618-8447-E8BEFA32A9D0}" srcOrd="0" destOrd="0" parTransId="{1F8295F5-BBA0-4D09-9E98-F3C1CA0355FD}" sibTransId="{08C95240-46AE-4430-AF55-535A1EBB0ACC}"/>
    <dgm:cxn modelId="{58161971-719B-4DBC-AA23-CA7507134C5E}" type="presOf" srcId="{9CC85F15-A85A-4BA4-B398-AEE963ECFDA4}" destId="{0DD28805-FBBC-4901-B927-DAE1EA83F70E}" srcOrd="0" destOrd="0" presId="urn:microsoft.com/office/officeart/2005/8/layout/vList2"/>
    <dgm:cxn modelId="{A7BDFDD4-00F0-47BF-A1BF-192D8FCB1CC7}" type="presOf" srcId="{218E91FA-7D78-4443-8E83-8776B771315C}" destId="{B7072C5F-BC5C-452F-8958-DD78D9293983}" srcOrd="0" destOrd="0" presId="urn:microsoft.com/office/officeart/2005/8/layout/vList2"/>
    <dgm:cxn modelId="{FE7937E7-4442-42A1-866B-690ED6B1DAB1}" type="presOf" srcId="{13713DD4-D80A-46A3-8C55-E77030DB6051}" destId="{8E1B5E84-183C-4F6C-A363-03DF290ED048}" srcOrd="0" destOrd="0" presId="urn:microsoft.com/office/officeart/2005/8/layout/vList2"/>
    <dgm:cxn modelId="{D1D3E0FE-A58D-4954-94D9-977610D8EDB8}" type="presOf" srcId="{561DE159-625F-4618-8447-E8BEFA32A9D0}" destId="{DD6338A6-4CEA-4A7B-B272-51C292755211}" srcOrd="0" destOrd="0" presId="urn:microsoft.com/office/officeart/2005/8/layout/vList2"/>
    <dgm:cxn modelId="{5D1CEF43-F023-44F6-8721-92DDAAD2F1DB}" type="presParOf" srcId="{8E1B5E84-183C-4F6C-A363-03DF290ED048}" destId="{DD6338A6-4CEA-4A7B-B272-51C292755211}" srcOrd="0" destOrd="0" presId="urn:microsoft.com/office/officeart/2005/8/layout/vList2"/>
    <dgm:cxn modelId="{D4367284-7AD5-4578-A4F8-A6BBA2B04935}" type="presParOf" srcId="{8E1B5E84-183C-4F6C-A363-03DF290ED048}" destId="{95C63803-6BE8-492E-B4D8-C4FD66AD52B8}" srcOrd="1" destOrd="0" presId="urn:microsoft.com/office/officeart/2005/8/layout/vList2"/>
    <dgm:cxn modelId="{34E12412-532F-4E97-9925-D352EF438CDD}" type="presParOf" srcId="{8E1B5E84-183C-4F6C-A363-03DF290ED048}" destId="{0DD28805-FBBC-4901-B927-DAE1EA83F70E}" srcOrd="2" destOrd="0" presId="urn:microsoft.com/office/officeart/2005/8/layout/vList2"/>
    <dgm:cxn modelId="{987E05FD-3E55-400B-990C-9644B692415A}" type="presParOf" srcId="{8E1B5E84-183C-4F6C-A363-03DF290ED048}" destId="{A72BE927-C45D-4E01-A5A8-FD2D3E44EC86}" srcOrd="3" destOrd="0" presId="urn:microsoft.com/office/officeart/2005/8/layout/vList2"/>
    <dgm:cxn modelId="{B0B07E08-F78B-4DEF-BAE6-B3F38555736C}" type="presParOf" srcId="{8E1B5E84-183C-4F6C-A363-03DF290ED048}" destId="{8E42B699-FA53-4C7F-8F85-9386EB104823}" srcOrd="4" destOrd="0" presId="urn:microsoft.com/office/officeart/2005/8/layout/vList2"/>
    <dgm:cxn modelId="{B34D4E3A-566D-4FD3-8C51-0B3DFF95151C}" type="presParOf" srcId="{8E1B5E84-183C-4F6C-A363-03DF290ED048}" destId="{E0157FB6-EF4B-4135-AC34-0201F89A4369}" srcOrd="5" destOrd="0" presId="urn:microsoft.com/office/officeart/2005/8/layout/vList2"/>
    <dgm:cxn modelId="{366501FF-2C66-4BE7-94E4-DF2B544FFA5D}" type="presParOf" srcId="{8E1B5E84-183C-4F6C-A363-03DF290ED048}" destId="{B7072C5F-BC5C-452F-8958-DD78D92939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13DD4-D80A-46A3-8C55-E77030DB6051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1DE159-625F-4618-8447-E8BEFA32A9D0}">
      <dgm:prSet custT="1"/>
      <dgm:spPr/>
      <dgm:t>
        <a:bodyPr/>
        <a:lstStyle/>
        <a:p>
          <a:r>
            <a:rPr lang="de-DE" sz="2200" dirty="0"/>
            <a:t>Das Beispiel zeigt einen hochfesten Papiersack, wie er heute schon für Lebensmittel genutzt wird!</a:t>
          </a:r>
        </a:p>
      </dgm:t>
    </dgm:pt>
    <dgm:pt modelId="{1F8295F5-BBA0-4D09-9E98-F3C1CA0355FD}" type="parTrans" cxnId="{2F5B044F-E962-431A-A152-12B834FFA79A}">
      <dgm:prSet/>
      <dgm:spPr/>
      <dgm:t>
        <a:bodyPr/>
        <a:lstStyle/>
        <a:p>
          <a:endParaRPr lang="en-US"/>
        </a:p>
      </dgm:t>
    </dgm:pt>
    <dgm:pt modelId="{08C95240-46AE-4430-AF55-535A1EBB0ACC}" type="sibTrans" cxnId="{2F5B044F-E962-431A-A152-12B834FFA79A}">
      <dgm:prSet/>
      <dgm:spPr/>
      <dgm:t>
        <a:bodyPr/>
        <a:lstStyle/>
        <a:p>
          <a:endParaRPr lang="en-US"/>
        </a:p>
      </dgm:t>
    </dgm:pt>
    <dgm:pt modelId="{9CC85F15-A85A-4BA4-B398-AEE963ECFDA4}">
      <dgm:prSet custT="1"/>
      <dgm:spPr/>
      <dgm:t>
        <a:bodyPr/>
        <a:lstStyle/>
        <a:p>
          <a:r>
            <a:rPr lang="de-DE" sz="2200" dirty="0"/>
            <a:t>Künftig können auch andere Produkte in diesen Säcken sicher transportiert werden!</a:t>
          </a:r>
          <a:endParaRPr lang="en-US" sz="2200" dirty="0"/>
        </a:p>
      </dgm:t>
    </dgm:pt>
    <dgm:pt modelId="{A975E294-2162-4922-A065-FA3FD2319E3F}" type="parTrans" cxnId="{65E28802-3CF5-4D8E-9ADF-6D8269B27829}">
      <dgm:prSet/>
      <dgm:spPr/>
      <dgm:t>
        <a:bodyPr/>
        <a:lstStyle/>
        <a:p>
          <a:endParaRPr lang="en-US"/>
        </a:p>
      </dgm:t>
    </dgm:pt>
    <dgm:pt modelId="{04295B90-6438-4C33-BEC4-3E640DEF3F3F}" type="sibTrans" cxnId="{65E28802-3CF5-4D8E-9ADF-6D8269B27829}">
      <dgm:prSet/>
      <dgm:spPr/>
      <dgm:t>
        <a:bodyPr/>
        <a:lstStyle/>
        <a:p>
          <a:endParaRPr lang="en-US"/>
        </a:p>
      </dgm:t>
    </dgm:pt>
    <dgm:pt modelId="{C3CB60B4-58C1-4B59-ADD1-86BADFDFD1BC}">
      <dgm:prSet custT="1"/>
      <dgm:spPr/>
      <dgm:t>
        <a:bodyPr/>
        <a:lstStyle/>
        <a:p>
          <a:r>
            <a:rPr lang="de-DE" sz="2200" dirty="0"/>
            <a:t>Dafür braucht es den Einsatz der Endverbraucher und der Händler:</a:t>
          </a:r>
          <a:endParaRPr lang="en-US" sz="2200" dirty="0"/>
        </a:p>
      </dgm:t>
    </dgm:pt>
    <dgm:pt modelId="{6F1C3FE9-1A94-4720-98ED-8F6EA58A4470}" type="parTrans" cxnId="{D417CA26-2048-497F-9A5D-BA62FF928994}">
      <dgm:prSet/>
      <dgm:spPr/>
      <dgm:t>
        <a:bodyPr/>
        <a:lstStyle/>
        <a:p>
          <a:endParaRPr lang="en-US"/>
        </a:p>
      </dgm:t>
    </dgm:pt>
    <dgm:pt modelId="{FBD89524-A48C-48D9-BDEA-2910C1A08DFB}" type="sibTrans" cxnId="{D417CA26-2048-497F-9A5D-BA62FF928994}">
      <dgm:prSet/>
      <dgm:spPr/>
      <dgm:t>
        <a:bodyPr/>
        <a:lstStyle/>
        <a:p>
          <a:endParaRPr lang="en-US"/>
        </a:p>
      </dgm:t>
    </dgm:pt>
    <dgm:pt modelId="{218E91FA-7D78-4443-8E83-8776B771315C}">
      <dgm:prSet custT="1"/>
      <dgm:spPr/>
      <dgm:t>
        <a:bodyPr/>
        <a:lstStyle/>
        <a:p>
          <a:r>
            <a:rPr lang="en-US" sz="2200" dirty="0" err="1"/>
            <a:t>Durch</a:t>
          </a:r>
          <a:r>
            <a:rPr lang="en-US" sz="2200" dirty="0"/>
            <a:t> die </a:t>
          </a:r>
          <a:r>
            <a:rPr lang="en-US" sz="2200" dirty="0" err="1"/>
            <a:t>Nachfrage</a:t>
          </a:r>
          <a:r>
            <a:rPr lang="en-US" sz="2200" dirty="0"/>
            <a:t> </a:t>
          </a:r>
          <a:r>
            <a:rPr lang="en-US" sz="2200" dirty="0" err="1"/>
            <a:t>nachhaltiger</a:t>
          </a:r>
          <a:r>
            <a:rPr lang="en-US" sz="2200" dirty="0"/>
            <a:t> </a:t>
          </a:r>
          <a:r>
            <a:rPr lang="en-US" sz="2200" dirty="0" err="1"/>
            <a:t>Verpackungslösungen</a:t>
          </a:r>
          <a:r>
            <a:rPr lang="en-US" sz="2200" dirty="0"/>
            <a:t> </a:t>
          </a:r>
          <a:r>
            <a:rPr lang="en-US" sz="2200" dirty="0" err="1"/>
            <a:t>kann</a:t>
          </a:r>
          <a:r>
            <a:rPr lang="en-US" sz="2200" dirty="0"/>
            <a:t> der </a:t>
          </a:r>
          <a:r>
            <a:rPr lang="en-US" sz="2200" dirty="0" err="1"/>
            <a:t>Kunststoffsack</a:t>
          </a:r>
          <a:r>
            <a:rPr lang="en-US" sz="2200" dirty="0"/>
            <a:t> </a:t>
          </a:r>
          <a:r>
            <a:rPr lang="en-US" sz="2200" dirty="0" err="1"/>
            <a:t>künftig</a:t>
          </a:r>
          <a:r>
            <a:rPr lang="en-US" sz="2200" dirty="0"/>
            <a:t> </a:t>
          </a:r>
          <a:r>
            <a:rPr lang="en-US" sz="2200" dirty="0" err="1"/>
            <a:t>ersetzt</a:t>
          </a:r>
          <a:r>
            <a:rPr lang="en-US" sz="2200" dirty="0"/>
            <a:t> </a:t>
          </a:r>
          <a:r>
            <a:rPr lang="en-US" sz="2200" dirty="0" err="1"/>
            <a:t>werden</a:t>
          </a:r>
          <a:r>
            <a:rPr lang="en-US" sz="2200" dirty="0"/>
            <a:t>!</a:t>
          </a:r>
        </a:p>
      </dgm:t>
    </dgm:pt>
    <dgm:pt modelId="{724EDF18-9318-4401-B2AA-BC0E8C392DDB}" type="parTrans" cxnId="{658E0221-3D56-4630-BC7D-AA6C34B823A9}">
      <dgm:prSet/>
      <dgm:spPr/>
      <dgm:t>
        <a:bodyPr/>
        <a:lstStyle/>
        <a:p>
          <a:endParaRPr lang="en-US"/>
        </a:p>
      </dgm:t>
    </dgm:pt>
    <dgm:pt modelId="{AA417293-1719-4C56-93C5-F7FE329267BF}" type="sibTrans" cxnId="{658E0221-3D56-4630-BC7D-AA6C34B823A9}">
      <dgm:prSet/>
      <dgm:spPr/>
      <dgm:t>
        <a:bodyPr/>
        <a:lstStyle/>
        <a:p>
          <a:endParaRPr lang="en-US"/>
        </a:p>
      </dgm:t>
    </dgm:pt>
    <dgm:pt modelId="{8E1B5E84-183C-4F6C-A363-03DF290ED048}" type="pres">
      <dgm:prSet presAssocID="{13713DD4-D80A-46A3-8C55-E77030DB6051}" presName="linear" presStyleCnt="0">
        <dgm:presLayoutVars>
          <dgm:animLvl val="lvl"/>
          <dgm:resizeHandles val="exact"/>
        </dgm:presLayoutVars>
      </dgm:prSet>
      <dgm:spPr/>
    </dgm:pt>
    <dgm:pt modelId="{DD6338A6-4CEA-4A7B-B272-51C292755211}" type="pres">
      <dgm:prSet presAssocID="{561DE159-625F-4618-8447-E8BEFA32A9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C63803-6BE8-492E-B4D8-C4FD66AD52B8}" type="pres">
      <dgm:prSet presAssocID="{08C95240-46AE-4430-AF55-535A1EBB0ACC}" presName="spacer" presStyleCnt="0"/>
      <dgm:spPr/>
    </dgm:pt>
    <dgm:pt modelId="{0DD28805-FBBC-4901-B927-DAE1EA83F70E}" type="pres">
      <dgm:prSet presAssocID="{9CC85F15-A85A-4BA4-B398-AEE963ECFD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2BE927-C45D-4E01-A5A8-FD2D3E44EC86}" type="pres">
      <dgm:prSet presAssocID="{04295B90-6438-4C33-BEC4-3E640DEF3F3F}" presName="spacer" presStyleCnt="0"/>
      <dgm:spPr/>
    </dgm:pt>
    <dgm:pt modelId="{8E42B699-FA53-4C7F-8F85-9386EB104823}" type="pres">
      <dgm:prSet presAssocID="{C3CB60B4-58C1-4B59-ADD1-86BADFDFD1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157FB6-EF4B-4135-AC34-0201F89A4369}" type="pres">
      <dgm:prSet presAssocID="{FBD89524-A48C-48D9-BDEA-2910C1A08DFB}" presName="spacer" presStyleCnt="0"/>
      <dgm:spPr/>
    </dgm:pt>
    <dgm:pt modelId="{B7072C5F-BC5C-452F-8958-DD78D9293983}" type="pres">
      <dgm:prSet presAssocID="{218E91FA-7D78-4443-8E83-8776B77131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5E28802-3CF5-4D8E-9ADF-6D8269B27829}" srcId="{13713DD4-D80A-46A3-8C55-E77030DB6051}" destId="{9CC85F15-A85A-4BA4-B398-AEE963ECFDA4}" srcOrd="1" destOrd="0" parTransId="{A975E294-2162-4922-A065-FA3FD2319E3F}" sibTransId="{04295B90-6438-4C33-BEC4-3E640DEF3F3F}"/>
    <dgm:cxn modelId="{658E0221-3D56-4630-BC7D-AA6C34B823A9}" srcId="{13713DD4-D80A-46A3-8C55-E77030DB6051}" destId="{218E91FA-7D78-4443-8E83-8776B771315C}" srcOrd="3" destOrd="0" parTransId="{724EDF18-9318-4401-B2AA-BC0E8C392DDB}" sibTransId="{AA417293-1719-4C56-93C5-F7FE329267BF}"/>
    <dgm:cxn modelId="{D417CA26-2048-497F-9A5D-BA62FF928994}" srcId="{13713DD4-D80A-46A3-8C55-E77030DB6051}" destId="{C3CB60B4-58C1-4B59-ADD1-86BADFDFD1BC}" srcOrd="2" destOrd="0" parTransId="{6F1C3FE9-1A94-4720-98ED-8F6EA58A4470}" sibTransId="{FBD89524-A48C-48D9-BDEA-2910C1A08DFB}"/>
    <dgm:cxn modelId="{0649905C-182A-4157-B24E-F710812CD535}" type="presOf" srcId="{C3CB60B4-58C1-4B59-ADD1-86BADFDFD1BC}" destId="{8E42B699-FA53-4C7F-8F85-9386EB104823}" srcOrd="0" destOrd="0" presId="urn:microsoft.com/office/officeart/2005/8/layout/vList2"/>
    <dgm:cxn modelId="{2F5B044F-E962-431A-A152-12B834FFA79A}" srcId="{13713DD4-D80A-46A3-8C55-E77030DB6051}" destId="{561DE159-625F-4618-8447-E8BEFA32A9D0}" srcOrd="0" destOrd="0" parTransId="{1F8295F5-BBA0-4D09-9E98-F3C1CA0355FD}" sibTransId="{08C95240-46AE-4430-AF55-535A1EBB0ACC}"/>
    <dgm:cxn modelId="{58161971-719B-4DBC-AA23-CA7507134C5E}" type="presOf" srcId="{9CC85F15-A85A-4BA4-B398-AEE963ECFDA4}" destId="{0DD28805-FBBC-4901-B927-DAE1EA83F70E}" srcOrd="0" destOrd="0" presId="urn:microsoft.com/office/officeart/2005/8/layout/vList2"/>
    <dgm:cxn modelId="{A7BDFDD4-00F0-47BF-A1BF-192D8FCB1CC7}" type="presOf" srcId="{218E91FA-7D78-4443-8E83-8776B771315C}" destId="{B7072C5F-BC5C-452F-8958-DD78D9293983}" srcOrd="0" destOrd="0" presId="urn:microsoft.com/office/officeart/2005/8/layout/vList2"/>
    <dgm:cxn modelId="{FE7937E7-4442-42A1-866B-690ED6B1DAB1}" type="presOf" srcId="{13713DD4-D80A-46A3-8C55-E77030DB6051}" destId="{8E1B5E84-183C-4F6C-A363-03DF290ED048}" srcOrd="0" destOrd="0" presId="urn:microsoft.com/office/officeart/2005/8/layout/vList2"/>
    <dgm:cxn modelId="{D1D3E0FE-A58D-4954-94D9-977610D8EDB8}" type="presOf" srcId="{561DE159-625F-4618-8447-E8BEFA32A9D0}" destId="{DD6338A6-4CEA-4A7B-B272-51C292755211}" srcOrd="0" destOrd="0" presId="urn:microsoft.com/office/officeart/2005/8/layout/vList2"/>
    <dgm:cxn modelId="{5D1CEF43-F023-44F6-8721-92DDAAD2F1DB}" type="presParOf" srcId="{8E1B5E84-183C-4F6C-A363-03DF290ED048}" destId="{DD6338A6-4CEA-4A7B-B272-51C292755211}" srcOrd="0" destOrd="0" presId="urn:microsoft.com/office/officeart/2005/8/layout/vList2"/>
    <dgm:cxn modelId="{D4367284-7AD5-4578-A4F8-A6BBA2B04935}" type="presParOf" srcId="{8E1B5E84-183C-4F6C-A363-03DF290ED048}" destId="{95C63803-6BE8-492E-B4D8-C4FD66AD52B8}" srcOrd="1" destOrd="0" presId="urn:microsoft.com/office/officeart/2005/8/layout/vList2"/>
    <dgm:cxn modelId="{34E12412-532F-4E97-9925-D352EF438CDD}" type="presParOf" srcId="{8E1B5E84-183C-4F6C-A363-03DF290ED048}" destId="{0DD28805-FBBC-4901-B927-DAE1EA83F70E}" srcOrd="2" destOrd="0" presId="urn:microsoft.com/office/officeart/2005/8/layout/vList2"/>
    <dgm:cxn modelId="{987E05FD-3E55-400B-990C-9644B692415A}" type="presParOf" srcId="{8E1B5E84-183C-4F6C-A363-03DF290ED048}" destId="{A72BE927-C45D-4E01-A5A8-FD2D3E44EC86}" srcOrd="3" destOrd="0" presId="urn:microsoft.com/office/officeart/2005/8/layout/vList2"/>
    <dgm:cxn modelId="{B0B07E08-F78B-4DEF-BAE6-B3F38555736C}" type="presParOf" srcId="{8E1B5E84-183C-4F6C-A363-03DF290ED048}" destId="{8E42B699-FA53-4C7F-8F85-9386EB104823}" srcOrd="4" destOrd="0" presId="urn:microsoft.com/office/officeart/2005/8/layout/vList2"/>
    <dgm:cxn modelId="{B34D4E3A-566D-4FD3-8C51-0B3DFF95151C}" type="presParOf" srcId="{8E1B5E84-183C-4F6C-A363-03DF290ED048}" destId="{E0157FB6-EF4B-4135-AC34-0201F89A4369}" srcOrd="5" destOrd="0" presId="urn:microsoft.com/office/officeart/2005/8/layout/vList2"/>
    <dgm:cxn modelId="{366501FF-2C66-4BE7-94E4-DF2B544FFA5D}" type="presParOf" srcId="{8E1B5E84-183C-4F6C-A363-03DF290ED048}" destId="{B7072C5F-BC5C-452F-8958-DD78D92939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338A6-4CEA-4A7B-B272-51C292755211}">
      <dsp:nvSpPr>
        <dsp:cNvPr id="0" name=""/>
        <dsp:cNvSpPr/>
      </dsp:nvSpPr>
      <dsp:spPr>
        <a:xfrm>
          <a:off x="0" y="579168"/>
          <a:ext cx="511174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Handel von Düngemittel in Granulat Form (hier: NPK Dünger)</a:t>
          </a:r>
        </a:p>
      </dsp:txBody>
      <dsp:txXfrm>
        <a:off x="46606" y="625774"/>
        <a:ext cx="5018537" cy="861507"/>
      </dsp:txXfrm>
    </dsp:sp>
    <dsp:sp modelId="{0DD28805-FBBC-4901-B927-DAE1EA83F70E}">
      <dsp:nvSpPr>
        <dsp:cNvPr id="0" name=""/>
        <dsp:cNvSpPr/>
      </dsp:nvSpPr>
      <dsp:spPr>
        <a:xfrm>
          <a:off x="0" y="1603008"/>
          <a:ext cx="511174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Verpackung überwiegend in Kunststoffsäcken </a:t>
          </a:r>
          <a:endParaRPr lang="en-US" sz="2400" kern="1200" dirty="0"/>
        </a:p>
      </dsp:txBody>
      <dsp:txXfrm>
        <a:off x="46606" y="1649614"/>
        <a:ext cx="5018537" cy="861507"/>
      </dsp:txXfrm>
    </dsp:sp>
    <dsp:sp modelId="{8E42B699-FA53-4C7F-8F85-9386EB104823}">
      <dsp:nvSpPr>
        <dsp:cNvPr id="0" name=""/>
        <dsp:cNvSpPr/>
      </dsp:nvSpPr>
      <dsp:spPr>
        <a:xfrm>
          <a:off x="0" y="2626847"/>
          <a:ext cx="511174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Da es landwirtschaftlich genutzt wird, wird es in großen Mengen bestellt</a:t>
          </a:r>
          <a:endParaRPr lang="en-US" sz="2400" kern="1200" dirty="0"/>
        </a:p>
      </dsp:txBody>
      <dsp:txXfrm>
        <a:off x="46606" y="2673453"/>
        <a:ext cx="5018537" cy="861507"/>
      </dsp:txXfrm>
    </dsp:sp>
    <dsp:sp modelId="{B7072C5F-BC5C-452F-8958-DD78D9293983}">
      <dsp:nvSpPr>
        <dsp:cNvPr id="0" name=""/>
        <dsp:cNvSpPr/>
      </dsp:nvSpPr>
      <dsp:spPr>
        <a:xfrm>
          <a:off x="0" y="3650687"/>
          <a:ext cx="511174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Dies führt dazu, dass unnötig viel Kunststoffmüll entsteht</a:t>
          </a:r>
          <a:endParaRPr lang="en-US" sz="2400" kern="1200" dirty="0"/>
        </a:p>
      </dsp:txBody>
      <dsp:txXfrm>
        <a:off x="46606" y="3697293"/>
        <a:ext cx="5018537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338A6-4CEA-4A7B-B272-51C292755211}">
      <dsp:nvSpPr>
        <dsp:cNvPr id="0" name=""/>
        <dsp:cNvSpPr/>
      </dsp:nvSpPr>
      <dsp:spPr>
        <a:xfrm>
          <a:off x="0" y="264"/>
          <a:ext cx="5111749" cy="121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Das Beispiel zeigt einen hochfesten Papiersack, wie er heute schon für Lebensmittel genutzt wird!</a:t>
          </a:r>
        </a:p>
      </dsp:txBody>
      <dsp:txXfrm>
        <a:off x="59225" y="59489"/>
        <a:ext cx="4993299" cy="1094785"/>
      </dsp:txXfrm>
    </dsp:sp>
    <dsp:sp modelId="{0DD28805-FBBC-4901-B927-DAE1EA83F70E}">
      <dsp:nvSpPr>
        <dsp:cNvPr id="0" name=""/>
        <dsp:cNvSpPr/>
      </dsp:nvSpPr>
      <dsp:spPr>
        <a:xfrm>
          <a:off x="0" y="1227857"/>
          <a:ext cx="5111749" cy="121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Künftig können auch andere Produkte in diesen Säcken sicher transportiert werden!</a:t>
          </a:r>
          <a:endParaRPr lang="en-US" sz="2200" kern="1200" dirty="0"/>
        </a:p>
      </dsp:txBody>
      <dsp:txXfrm>
        <a:off x="59225" y="1287082"/>
        <a:ext cx="4993299" cy="1094785"/>
      </dsp:txXfrm>
    </dsp:sp>
    <dsp:sp modelId="{8E42B699-FA53-4C7F-8F85-9386EB104823}">
      <dsp:nvSpPr>
        <dsp:cNvPr id="0" name=""/>
        <dsp:cNvSpPr/>
      </dsp:nvSpPr>
      <dsp:spPr>
        <a:xfrm>
          <a:off x="0" y="2455450"/>
          <a:ext cx="5111749" cy="121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Dafür braucht es den Einsatz der Endverbraucher und der Händler:</a:t>
          </a:r>
          <a:endParaRPr lang="en-US" sz="2200" kern="1200" dirty="0"/>
        </a:p>
      </dsp:txBody>
      <dsp:txXfrm>
        <a:off x="59225" y="2514675"/>
        <a:ext cx="4993299" cy="1094785"/>
      </dsp:txXfrm>
    </dsp:sp>
    <dsp:sp modelId="{B7072C5F-BC5C-452F-8958-DD78D9293983}">
      <dsp:nvSpPr>
        <dsp:cNvPr id="0" name=""/>
        <dsp:cNvSpPr/>
      </dsp:nvSpPr>
      <dsp:spPr>
        <a:xfrm>
          <a:off x="0" y="3683043"/>
          <a:ext cx="5111749" cy="121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Durch</a:t>
          </a:r>
          <a:r>
            <a:rPr lang="en-US" sz="2200" kern="1200" dirty="0"/>
            <a:t> die </a:t>
          </a:r>
          <a:r>
            <a:rPr lang="en-US" sz="2200" kern="1200" dirty="0" err="1"/>
            <a:t>Nachfrage</a:t>
          </a:r>
          <a:r>
            <a:rPr lang="en-US" sz="2200" kern="1200" dirty="0"/>
            <a:t> </a:t>
          </a:r>
          <a:r>
            <a:rPr lang="en-US" sz="2200" kern="1200" dirty="0" err="1"/>
            <a:t>nachhaltiger</a:t>
          </a:r>
          <a:r>
            <a:rPr lang="en-US" sz="2200" kern="1200" dirty="0"/>
            <a:t> </a:t>
          </a:r>
          <a:r>
            <a:rPr lang="en-US" sz="2200" kern="1200" dirty="0" err="1"/>
            <a:t>Verpackungslösungen</a:t>
          </a:r>
          <a:r>
            <a:rPr lang="en-US" sz="2200" kern="1200" dirty="0"/>
            <a:t> </a:t>
          </a:r>
          <a:r>
            <a:rPr lang="en-US" sz="2200" kern="1200" dirty="0" err="1"/>
            <a:t>kann</a:t>
          </a:r>
          <a:r>
            <a:rPr lang="en-US" sz="2200" kern="1200" dirty="0"/>
            <a:t> der </a:t>
          </a:r>
          <a:r>
            <a:rPr lang="en-US" sz="2200" kern="1200" dirty="0" err="1"/>
            <a:t>Kunststoffsack</a:t>
          </a:r>
          <a:r>
            <a:rPr lang="en-US" sz="2200" kern="1200" dirty="0"/>
            <a:t> </a:t>
          </a:r>
          <a:r>
            <a:rPr lang="en-US" sz="2200" kern="1200" dirty="0" err="1"/>
            <a:t>künftig</a:t>
          </a:r>
          <a:r>
            <a:rPr lang="en-US" sz="2200" kern="1200" dirty="0"/>
            <a:t> </a:t>
          </a:r>
          <a:r>
            <a:rPr lang="en-US" sz="2200" kern="1200" dirty="0" err="1"/>
            <a:t>ersetzt</a:t>
          </a:r>
          <a:r>
            <a:rPr lang="en-US" sz="2200" kern="1200" dirty="0"/>
            <a:t> </a:t>
          </a:r>
          <a:r>
            <a:rPr lang="en-US" sz="2200" kern="1200" dirty="0" err="1"/>
            <a:t>werden</a:t>
          </a:r>
          <a:r>
            <a:rPr lang="en-US" sz="2200" kern="1200" dirty="0"/>
            <a:t>!</a:t>
          </a:r>
        </a:p>
      </dsp:txBody>
      <dsp:txXfrm>
        <a:off x="59225" y="3742268"/>
        <a:ext cx="4993299" cy="109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4D9C-7F4C-4C40-AAC8-2CE97BFC722E}" type="datetimeFigureOut">
              <a:rPr lang="de-DE" smtClean="0"/>
              <a:pPr/>
              <a:t>27.04.2021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9598B-4EC2-4BFD-964E-1871AF292F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69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4B5F-F8DF-42C5-B976-8C379EC922CB}" type="datetimeFigureOut">
              <a:rPr lang="de-DE" smtClean="0"/>
              <a:pPr/>
              <a:t>27.04.2021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D4BA7-FC31-43D5-9335-FC7DE520C6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80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Herr</a:t>
            </a:r>
            <a:r>
              <a:rPr lang="de-DE" baseline="0" dirty="0"/>
              <a:t> </a:t>
            </a:r>
            <a:r>
              <a:rPr lang="de-DE" baseline="0" dirty="0" err="1"/>
              <a:t>Delißen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4BA7-FC31-43D5-9335-FC7DE520C68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4BA7-FC31-43D5-9335-FC7DE520C68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88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25649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5496" y="2703396"/>
            <a:ext cx="7772400" cy="1963242"/>
          </a:xfrm>
          <a:noFill/>
        </p:spPr>
        <p:txBody>
          <a:bodyPr/>
          <a:lstStyle>
            <a:lvl1pPr algn="l">
              <a:defRPr lang="de-DE" sz="4800" b="1" kern="1200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4998618"/>
            <a:ext cx="7776864" cy="6150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12.09.2017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539552" y="764704"/>
            <a:ext cx="8604448" cy="1179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755576" y="764704"/>
            <a:ext cx="6912768" cy="11792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de-DE" b="1" dirty="0"/>
              <a:t>BERUFSSCHULE KITZINGEN-OCHSENFURT</a:t>
            </a:r>
          </a:p>
          <a:p>
            <a:r>
              <a:rPr lang="de-DE" b="1" dirty="0"/>
              <a:t>BERUFSFACHSCHULEN OCHSENFURT</a:t>
            </a:r>
          </a:p>
          <a:p>
            <a:pPr>
              <a:spcBef>
                <a:spcPts val="0"/>
              </a:spcBef>
            </a:pPr>
            <a:r>
              <a:rPr lang="de-DE" sz="1100" spc="100" dirty="0"/>
              <a:t>ERNÄHRUNG</a:t>
            </a:r>
            <a:r>
              <a:rPr lang="de-DE" sz="1100" spc="100" baseline="0" dirty="0"/>
              <a:t> &amp; VERSORGUNG | KINDERPFLEGE</a:t>
            </a:r>
            <a:endParaRPr lang="de-DE" sz="1100" spc="1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539552" y="764704"/>
            <a:ext cx="72008" cy="1179264"/>
          </a:xfrm>
          <a:prstGeom prst="rect">
            <a:avLst/>
          </a:prstGeom>
          <a:solidFill>
            <a:srgbClr val="F0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50" y="863452"/>
            <a:ext cx="1879694" cy="9813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08" y="878885"/>
            <a:ext cx="1584176" cy="950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 flipH="1">
            <a:off x="2402703" y="620688"/>
            <a:ext cx="142052" cy="2016224"/>
          </a:xfrm>
          <a:prstGeom prst="rect">
            <a:avLst/>
          </a:prstGeom>
          <a:solidFill>
            <a:srgbClr val="F0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2544756" y="620688"/>
            <a:ext cx="659924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729401"/>
            <a:ext cx="3445364" cy="179879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908719"/>
            <a:ext cx="240026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12.09.2017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12.09.2017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 flipH="1">
            <a:off x="611559" y="4406899"/>
            <a:ext cx="110753" cy="1362075"/>
          </a:xfrm>
          <a:prstGeom prst="rect">
            <a:avLst/>
          </a:prstGeom>
          <a:solidFill>
            <a:srgbClr val="F0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12.09.2017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Menschen im Mittelpunkt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12.09.2017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Menschen im Mittelpunkt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/>
          <p:cNvCxnSpPr/>
          <p:nvPr userDrawn="1"/>
        </p:nvCxnSpPr>
        <p:spPr>
          <a:xfrm flipH="1">
            <a:off x="548178" y="2132856"/>
            <a:ext cx="3447758" cy="0"/>
          </a:xfrm>
          <a:prstGeom prst="line">
            <a:avLst/>
          </a:prstGeom>
          <a:ln w="76200">
            <a:solidFill>
              <a:srgbClr val="FF96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 flipH="1">
            <a:off x="4698764" y="2132856"/>
            <a:ext cx="3617652" cy="0"/>
          </a:xfrm>
          <a:prstGeom prst="line">
            <a:avLst/>
          </a:prstGeom>
          <a:ln w="76200">
            <a:solidFill>
              <a:srgbClr val="FF963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8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21168"/>
            <a:ext cx="5884466" cy="647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6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657531"/>
            <a:ext cx="1306488" cy="200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12.09.2017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63688" y="6657529"/>
            <a:ext cx="6120680" cy="20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de-DE"/>
              <a:t>Menschen im Mittelpunkt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8676456" y="6669360"/>
            <a:ext cx="467544" cy="18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84368" y="6657530"/>
            <a:ext cx="786897" cy="200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 flipH="1">
            <a:off x="424878" y="121168"/>
            <a:ext cx="45719" cy="647938"/>
          </a:xfrm>
          <a:prstGeom prst="rect">
            <a:avLst/>
          </a:prstGeom>
          <a:solidFill>
            <a:srgbClr val="F08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98583"/>
            <a:ext cx="1347962" cy="70375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144255"/>
            <a:ext cx="1108714" cy="665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>
              <a:lumMod val="7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500"/>
        </a:spcAft>
        <a:buClr>
          <a:schemeClr val="accent6">
            <a:lumMod val="75000"/>
          </a:schemeClr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988" indent="-268288" algn="l" defTabSz="914400" rtl="0" eaLnBrk="1" latinLnBrk="0" hangingPunct="1">
        <a:spcBef>
          <a:spcPts val="0"/>
        </a:spcBef>
        <a:spcAft>
          <a:spcPts val="500"/>
        </a:spcAft>
        <a:buClr>
          <a:schemeClr val="accent6">
            <a:lumMod val="75000"/>
          </a:schemeClr>
        </a:buClr>
        <a:buSzPct val="100000"/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80975" algn="l" defTabSz="914400" rtl="0" eaLnBrk="1" latinLnBrk="0" hangingPunct="1">
        <a:spcBef>
          <a:spcPts val="0"/>
        </a:spcBef>
        <a:spcAft>
          <a:spcPts val="500"/>
        </a:spcAft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80975" algn="l" defTabSz="914400" rtl="0" eaLnBrk="1" latinLnBrk="0" hangingPunct="1">
        <a:spcBef>
          <a:spcPts val="0"/>
        </a:spcBef>
        <a:spcAft>
          <a:spcPts val="500"/>
        </a:spcAft>
        <a:buClr>
          <a:schemeClr val="accent6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6938" indent="-180975" algn="l" defTabSz="914400" rtl="0" eaLnBrk="1" latinLnBrk="0" hangingPunct="1">
        <a:spcBef>
          <a:spcPts val="0"/>
        </a:spcBef>
        <a:spcAft>
          <a:spcPts val="500"/>
        </a:spcAft>
        <a:buClr>
          <a:schemeClr val="accent6">
            <a:lumMod val="75000"/>
          </a:schemeClr>
        </a:buClr>
        <a:buSzPct val="50000"/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528" y="2703396"/>
            <a:ext cx="8712968" cy="1963242"/>
          </a:xfrm>
        </p:spPr>
        <p:txBody>
          <a:bodyPr/>
          <a:lstStyle/>
          <a:p>
            <a:pPr algn="ctr"/>
            <a:r>
              <a:rPr lang="de-DE" sz="2800" cap="none" dirty="0">
                <a:latin typeface="+mn-lt"/>
                <a:cs typeface="Arial" pitchFamily="34" charset="0"/>
              </a:rPr>
              <a:t>WIR Verzichten auf PLASTIK! </a:t>
            </a:r>
            <a:br>
              <a:rPr lang="de-DE" sz="2800" cap="none" dirty="0">
                <a:latin typeface="+mn-lt"/>
                <a:cs typeface="Arial" pitchFamily="34" charset="0"/>
              </a:rPr>
            </a:br>
            <a:r>
              <a:rPr lang="de-DE" sz="2800" cap="none" dirty="0">
                <a:latin typeface="+mn-lt"/>
                <a:cs typeface="Arial" pitchFamily="34" charset="0"/>
              </a:rPr>
              <a:t>Schülerprojekt „Ausgepackt.“</a:t>
            </a:r>
            <a:br>
              <a:rPr lang="de-DE" sz="2800" cap="none" dirty="0">
                <a:latin typeface="+mn-lt"/>
                <a:cs typeface="Arial" pitchFamily="34" charset="0"/>
              </a:rPr>
            </a:br>
            <a:r>
              <a:rPr lang="de-DE" sz="2800" cap="none" dirty="0">
                <a:latin typeface="+mn-lt"/>
                <a:cs typeface="Arial" pitchFamily="34" charset="0"/>
              </a:rPr>
              <a:t>Klasse: Lagerlogistik 10b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280920" cy="648072"/>
          </a:xfrm>
        </p:spPr>
        <p:txBody>
          <a:bodyPr>
            <a:noAutofit/>
          </a:bodyPr>
          <a:lstStyle/>
          <a:p>
            <a:r>
              <a:rPr lang="de-DE" dirty="0">
                <a:latin typeface="+mn-lt"/>
                <a:cs typeface="Arial" pitchFamily="34" charset="0"/>
              </a:rPr>
              <a:t>Schuljahr 2020-21                              		</a:t>
            </a:r>
          </a:p>
        </p:txBody>
      </p:sp>
    </p:spTree>
    <p:extLst>
      <p:ext uri="{BB962C8B-B14F-4D97-AF65-F5344CB8AC3E}">
        <p14:creationId xmlns:p14="http://schemas.microsoft.com/office/powerpoint/2010/main" val="39852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F3F12-E8C5-48EC-B1AA-28980E43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/>
              <a:t>Anhang</a:t>
            </a:r>
            <a:r>
              <a:rPr lang="en-GB" sz="2000" dirty="0"/>
              <a:t>: </a:t>
            </a:r>
            <a:r>
              <a:rPr lang="en-GB" sz="2000" dirty="0" err="1"/>
              <a:t>Projektbeschreibung</a:t>
            </a:r>
            <a:r>
              <a:rPr lang="en-GB" sz="200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7D4E36-008F-4DA8-8615-DB1F5BF2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>
                <a:latin typeface="+mn-lt"/>
              </a:rPr>
              <a:t>Im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ersten</a:t>
            </a:r>
            <a:r>
              <a:rPr lang="en-GB" sz="2000" b="1" dirty="0">
                <a:latin typeface="+mn-lt"/>
              </a:rPr>
              <a:t> Schritt </a:t>
            </a:r>
            <a:r>
              <a:rPr lang="en-GB" sz="2000" dirty="0" err="1">
                <a:latin typeface="+mn-lt"/>
              </a:rPr>
              <a:t>haben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wir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uns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mit</a:t>
            </a:r>
            <a:r>
              <a:rPr lang="en-GB" sz="2000" dirty="0">
                <a:latin typeface="+mn-lt"/>
              </a:rPr>
              <a:t> der </a:t>
            </a:r>
            <a:r>
              <a:rPr lang="en-GB" sz="2000" b="1" dirty="0" err="1">
                <a:latin typeface="+mn-lt"/>
              </a:rPr>
              <a:t>aktuellen</a:t>
            </a:r>
            <a:r>
              <a:rPr lang="en-GB" sz="2000" b="1" dirty="0">
                <a:latin typeface="+mn-lt"/>
              </a:rPr>
              <a:t> Situation des </a:t>
            </a:r>
            <a:r>
              <a:rPr lang="en-GB" sz="2000" b="1" dirty="0" err="1">
                <a:latin typeface="+mn-lt"/>
              </a:rPr>
              <a:t>Plastikrecyclings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und den </a:t>
            </a:r>
            <a:r>
              <a:rPr lang="en-GB" sz="2000" b="1" dirty="0" err="1">
                <a:latin typeface="+mn-lt"/>
              </a:rPr>
              <a:t>rechtlichen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Grundlagen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auseinandergesetzt</a:t>
            </a:r>
            <a:r>
              <a:rPr lang="en-GB" sz="2000" dirty="0">
                <a:latin typeface="+mn-lt"/>
              </a:rPr>
              <a:t> (</a:t>
            </a:r>
            <a:r>
              <a:rPr lang="en-GB" sz="2000" dirty="0" err="1">
                <a:latin typeface="+mn-lt"/>
              </a:rPr>
              <a:t>Kreislaufwirtschaftsgesetz</a:t>
            </a:r>
            <a:r>
              <a:rPr lang="en-GB" sz="2000" dirty="0">
                <a:latin typeface="+mn-lt"/>
              </a:rPr>
              <a:t>, </a:t>
            </a:r>
            <a:r>
              <a:rPr lang="en-GB" sz="2000" dirty="0" err="1">
                <a:latin typeface="+mn-lt"/>
              </a:rPr>
              <a:t>Verpackungsgesetz</a:t>
            </a:r>
            <a:r>
              <a:rPr lang="en-GB" sz="2000" dirty="0">
                <a:latin typeface="+mn-lt"/>
              </a:rPr>
              <a:t>).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r>
              <a:rPr lang="en-GB" sz="2000" dirty="0" err="1">
                <a:latin typeface="+mn-lt"/>
              </a:rPr>
              <a:t>Im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zweiten</a:t>
            </a:r>
            <a:r>
              <a:rPr lang="en-GB" sz="2000" b="1" dirty="0">
                <a:latin typeface="+mn-lt"/>
              </a:rPr>
              <a:t> Schritt </a:t>
            </a:r>
            <a:r>
              <a:rPr lang="en-GB" sz="2000" dirty="0" err="1">
                <a:latin typeface="+mn-lt"/>
              </a:rPr>
              <a:t>haben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wir</a:t>
            </a:r>
            <a:r>
              <a:rPr lang="en-GB" sz="2000" dirty="0">
                <a:latin typeface="+mn-lt"/>
              </a:rPr>
              <a:t> in </a:t>
            </a:r>
            <a:r>
              <a:rPr lang="en-GB" sz="2000" b="1" dirty="0" err="1">
                <a:latin typeface="+mn-lt"/>
              </a:rPr>
              <a:t>unserem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Betrieb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beobachtet</a:t>
            </a:r>
            <a:r>
              <a:rPr lang="en-GB" sz="2000" dirty="0">
                <a:latin typeface="+mn-lt"/>
              </a:rPr>
              <a:t>, wo </a:t>
            </a:r>
            <a:r>
              <a:rPr lang="en-GB" sz="2000" b="1" dirty="0" err="1">
                <a:latin typeface="+mn-lt"/>
              </a:rPr>
              <a:t>Verpackungsabfälle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aus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Plastik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anfallen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und dies </a:t>
            </a:r>
            <a:r>
              <a:rPr lang="en-GB" sz="2000" b="1" dirty="0" err="1">
                <a:latin typeface="+mn-lt"/>
              </a:rPr>
              <a:t>dokumentiert</a:t>
            </a:r>
            <a:r>
              <a:rPr lang="en-GB" sz="2000" dirty="0">
                <a:latin typeface="+mn-lt"/>
              </a:rPr>
              <a:t> (</a:t>
            </a:r>
            <a:r>
              <a:rPr lang="en-GB" sz="2000" dirty="0" err="1">
                <a:latin typeface="+mn-lt"/>
              </a:rPr>
              <a:t>siehe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Fotos</a:t>
            </a:r>
            <a:r>
              <a:rPr lang="en-GB" sz="2000" dirty="0">
                <a:latin typeface="+mn-lt"/>
              </a:rPr>
              <a:t>).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r>
              <a:rPr lang="en-GB" sz="2000" dirty="0" err="1">
                <a:latin typeface="+mn-lt"/>
              </a:rPr>
              <a:t>Anschließend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haben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wir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einen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internen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Wettbewerb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veranstaltet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(</a:t>
            </a:r>
            <a:r>
              <a:rPr lang="en-GB" sz="2000" dirty="0" err="1">
                <a:latin typeface="+mn-lt"/>
              </a:rPr>
              <a:t>siehe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Menti</a:t>
            </a:r>
            <a:r>
              <a:rPr lang="en-GB" sz="2000" dirty="0">
                <a:latin typeface="+mn-lt"/>
              </a:rPr>
              <a:t> auf </a:t>
            </a:r>
            <a:r>
              <a:rPr lang="en-GB" sz="2000" dirty="0" err="1">
                <a:latin typeface="+mn-lt"/>
              </a:rPr>
              <a:t>folgender</a:t>
            </a:r>
            <a:r>
              <a:rPr lang="en-GB" sz="2000" dirty="0">
                <a:latin typeface="+mn-lt"/>
              </a:rPr>
              <a:t> Folie) und </a:t>
            </a:r>
            <a:r>
              <a:rPr lang="en-GB" sz="2000" b="1" dirty="0" err="1">
                <a:latin typeface="+mn-lt"/>
              </a:rPr>
              <a:t>zwei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Siegerideen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gekürt</a:t>
            </a:r>
            <a:r>
              <a:rPr lang="en-GB" sz="2000" b="1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GB" sz="2000" b="1" dirty="0">
              <a:latin typeface="+mn-lt"/>
            </a:endParaRPr>
          </a:p>
          <a:p>
            <a:r>
              <a:rPr lang="en-GB" sz="2000" dirty="0" err="1">
                <a:latin typeface="+mn-lt"/>
              </a:rPr>
              <a:t>Diese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Ideen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haben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wir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dann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für</a:t>
            </a:r>
            <a:r>
              <a:rPr lang="en-GB" sz="2000" b="1" dirty="0">
                <a:latin typeface="+mn-lt"/>
              </a:rPr>
              <a:t> den </a:t>
            </a:r>
            <a:r>
              <a:rPr lang="en-GB" sz="2000" b="1" dirty="0" err="1">
                <a:latin typeface="+mn-lt"/>
              </a:rPr>
              <a:t>Wettbewerb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ausgearbeitet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und in der Schule </a:t>
            </a:r>
            <a:r>
              <a:rPr lang="en-GB" sz="2000" b="1" dirty="0" err="1">
                <a:latin typeface="+mn-lt"/>
              </a:rPr>
              <a:t>präsentiert</a:t>
            </a:r>
            <a:r>
              <a:rPr lang="en-GB" sz="2000" b="1" dirty="0">
                <a:latin typeface="+mn-lt"/>
              </a:rPr>
              <a:t>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E4554C-1BCE-4B16-84EA-3C562B78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F49BE-5D86-4FC2-919E-3D61956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93F1C-C9CC-4D26-B2C7-C2FE1D9D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1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43A4B-BDB5-4CD1-B8C0-7D1F19B9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/>
              <a:t>Ideenwettbewerb</a:t>
            </a:r>
            <a:r>
              <a:rPr lang="en-GB" sz="2000" dirty="0"/>
              <a:t> 20.4.21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3BCDA4D-8FDC-4127-A9E0-F26F22FEB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16832"/>
            <a:ext cx="9144000" cy="414436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C1A4FB-711A-42A7-814F-1AC7260D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036C76-3C43-49D7-9710-DD8D205D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0E04-00F8-4FC0-8079-8E73A9C2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BCBB6C03-DEA8-4DF3-91C1-17AF69C65363}"/>
              </a:ext>
            </a:extLst>
          </p:cNvPr>
          <p:cNvSpPr/>
          <p:nvPr/>
        </p:nvSpPr>
        <p:spPr>
          <a:xfrm>
            <a:off x="467544" y="980728"/>
            <a:ext cx="8203721" cy="72008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/>
              <a:t>Wir</a:t>
            </a:r>
            <a:r>
              <a:rPr lang="en-GB" sz="2000" b="1" dirty="0"/>
              <a:t> </a:t>
            </a:r>
            <a:r>
              <a:rPr lang="en-GB" sz="2000" b="1" dirty="0" err="1"/>
              <a:t>präsentieren</a:t>
            </a:r>
            <a:r>
              <a:rPr lang="en-GB" sz="2000" b="1" dirty="0"/>
              <a:t> in Gruppen </a:t>
            </a:r>
            <a:r>
              <a:rPr lang="en-GB" sz="2000" b="1" dirty="0" err="1"/>
              <a:t>fünf</a:t>
            </a:r>
            <a:r>
              <a:rPr lang="en-GB" sz="2000" b="1" dirty="0"/>
              <a:t> Ideen und </a:t>
            </a:r>
            <a:r>
              <a:rPr lang="en-GB" sz="2000" b="1" dirty="0" err="1"/>
              <a:t>verfolgen</a:t>
            </a:r>
            <a:r>
              <a:rPr lang="en-GB" sz="2000" b="1" dirty="0"/>
              <a:t> die 2 </a:t>
            </a:r>
            <a:r>
              <a:rPr lang="en-GB" sz="2000" b="1" dirty="0" err="1"/>
              <a:t>Gewinnerideen</a:t>
            </a:r>
            <a:r>
              <a:rPr lang="en-GB" sz="2000" b="1" dirty="0"/>
              <a:t> </a:t>
            </a:r>
            <a:r>
              <a:rPr lang="en-GB" sz="2000" b="1" dirty="0" err="1"/>
              <a:t>weiter</a:t>
            </a:r>
            <a:r>
              <a:rPr lang="en-GB" sz="2000" b="1" dirty="0"/>
              <a:t> </a:t>
            </a:r>
            <a:r>
              <a:rPr lang="en-GB" sz="2000" b="1" dirty="0" err="1"/>
              <a:t>für</a:t>
            </a:r>
            <a:r>
              <a:rPr lang="en-GB" sz="2000" b="1" dirty="0"/>
              <a:t> “</a:t>
            </a:r>
            <a:r>
              <a:rPr lang="en-GB" sz="2000" b="1" dirty="0" err="1"/>
              <a:t>Ausgepackt</a:t>
            </a:r>
            <a:r>
              <a:rPr lang="en-GB" sz="2000" b="1" dirty="0"/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3610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C0CA1-14C7-4570-AAAC-972CA10D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1168"/>
            <a:ext cx="5884466" cy="647938"/>
          </a:xfrm>
        </p:spPr>
        <p:txBody>
          <a:bodyPr anchor="ctr">
            <a:normAutofit/>
          </a:bodyPr>
          <a:lstStyle/>
          <a:p>
            <a:r>
              <a:rPr lang="en-GB" sz="2000" dirty="0"/>
              <a:t>DIE KLASSE IM WECHSELUNTERRICHT</a:t>
            </a:r>
          </a:p>
        </p:txBody>
      </p:sp>
      <p:pic>
        <p:nvPicPr>
          <p:cNvPr id="8" name="Inhaltsplatzhalter 7" descr="Ein Bild, das drinnen, Boden, Fenster, Raum enthält.&#10;&#10;Automatisch generierte Beschreibung">
            <a:extLst>
              <a:ext uri="{FF2B5EF4-FFF2-40B4-BE49-F238E27FC236}">
                <a16:creationId xmlns:a16="http://schemas.microsoft.com/office/drawing/2014/main" id="{8E283F56-1FED-434C-A7C6-CA4F9152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r="-1" b="-1"/>
          <a:stretch/>
        </p:blipFill>
        <p:spPr>
          <a:xfrm>
            <a:off x="457200" y="1268760"/>
            <a:ext cx="8229600" cy="5165614"/>
          </a:xfr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1D1F50-B40E-4E74-B26D-5A2531BD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57531"/>
            <a:ext cx="1306488" cy="2004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77D813-43FF-46EA-A926-FF2DE3D1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6657529"/>
            <a:ext cx="6120680" cy="2004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B59419-873E-4449-972E-6BFF7151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657530"/>
            <a:ext cx="786897" cy="2004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6AE60A-B69C-4790-82F7-3882EDF23186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de-DE" sz="700"/>
          </a:p>
        </p:txBody>
      </p:sp>
    </p:spTree>
    <p:extLst>
      <p:ext uri="{BB962C8B-B14F-4D97-AF65-F5344CB8AC3E}">
        <p14:creationId xmlns:p14="http://schemas.microsoft.com/office/powerpoint/2010/main" val="30580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234C-5F9A-4A9E-BAEA-696E02C2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/>
              <a:t>Wir</a:t>
            </a:r>
            <a:r>
              <a:rPr lang="en-GB" sz="2000" dirty="0"/>
              <a:t> </a:t>
            </a:r>
            <a:r>
              <a:rPr lang="en-GB" sz="2000" dirty="0" err="1"/>
              <a:t>Verzichten</a:t>
            </a:r>
            <a:r>
              <a:rPr lang="en-GB" sz="2000" dirty="0"/>
              <a:t> auf </a:t>
            </a:r>
            <a:r>
              <a:rPr lang="en-GB" sz="2000" dirty="0" err="1"/>
              <a:t>Plastik</a:t>
            </a:r>
            <a:endParaRPr lang="en-GB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E60DB1-F922-404E-9BA3-A662C28B6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37" y="1441606"/>
            <a:ext cx="4782195" cy="4684557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+mn-lt"/>
              </a:rPr>
              <a:t>Plastikmüll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ist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ein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großes</a:t>
            </a:r>
            <a:r>
              <a:rPr lang="en-GB" sz="2000" dirty="0">
                <a:latin typeface="+mn-lt"/>
              </a:rPr>
              <a:t> &amp; </a:t>
            </a:r>
            <a:r>
              <a:rPr lang="en-GB" sz="2000" dirty="0" err="1">
                <a:latin typeface="+mn-lt"/>
              </a:rPr>
              <a:t>globales</a:t>
            </a:r>
            <a:r>
              <a:rPr lang="en-GB" sz="2000" dirty="0">
                <a:latin typeface="+mn-lt"/>
              </a:rPr>
              <a:t> Problem:</a:t>
            </a:r>
          </a:p>
          <a:p>
            <a:r>
              <a:rPr lang="en-GB" sz="2000" dirty="0">
                <a:latin typeface="+mn-lt"/>
              </a:rPr>
              <a:t>Das </a:t>
            </a:r>
            <a:r>
              <a:rPr lang="en-GB" sz="2000" dirty="0" err="1">
                <a:latin typeface="+mn-lt"/>
              </a:rPr>
              <a:t>Plastik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landet</a:t>
            </a:r>
            <a:r>
              <a:rPr lang="en-GB" sz="2000" dirty="0">
                <a:latin typeface="+mn-lt"/>
              </a:rPr>
              <a:t> in der Umwelt </a:t>
            </a:r>
            <a:r>
              <a:rPr lang="en-GB" sz="2000" dirty="0" err="1">
                <a:latin typeface="+mn-lt"/>
              </a:rPr>
              <a:t>mit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Konsequenzen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wie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Tiersterben</a:t>
            </a:r>
            <a:r>
              <a:rPr lang="en-GB" sz="2000" dirty="0">
                <a:latin typeface="+mn-lt"/>
              </a:rPr>
              <a:t> und </a:t>
            </a:r>
            <a:r>
              <a:rPr lang="en-GB" sz="2000" dirty="0" err="1">
                <a:latin typeface="+mn-lt"/>
              </a:rPr>
              <a:t>verschmutzter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Gewässer</a:t>
            </a: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Es </a:t>
            </a:r>
            <a:r>
              <a:rPr lang="en-GB" sz="2000" dirty="0" err="1">
                <a:latin typeface="+mn-lt"/>
              </a:rPr>
              <a:t>dauert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hunderte</a:t>
            </a:r>
            <a:r>
              <a:rPr lang="en-GB" sz="2000" dirty="0">
                <a:latin typeface="+mn-lt"/>
              </a:rPr>
              <a:t> von Jahren bis es </a:t>
            </a:r>
            <a:r>
              <a:rPr lang="en-GB" sz="2000" dirty="0" err="1">
                <a:latin typeface="+mn-lt"/>
              </a:rPr>
              <a:t>abgebaut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ist</a:t>
            </a:r>
            <a:r>
              <a:rPr lang="en-GB" sz="2000" dirty="0">
                <a:latin typeface="+mn-lt"/>
              </a:rPr>
              <a:t>.</a:t>
            </a:r>
          </a:p>
          <a:p>
            <a:r>
              <a:rPr lang="en-GB" sz="2000" dirty="0">
                <a:latin typeface="+mn-lt"/>
              </a:rPr>
              <a:t>Nur ca. 17% des </a:t>
            </a:r>
            <a:r>
              <a:rPr lang="en-GB" sz="2000" dirty="0" err="1">
                <a:latin typeface="+mn-lt"/>
              </a:rPr>
              <a:t>Plastiks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werden</a:t>
            </a:r>
            <a:r>
              <a:rPr lang="en-GB" sz="2000" dirty="0">
                <a:latin typeface="+mn-lt"/>
              </a:rPr>
              <a:t> in Deutschland </a:t>
            </a:r>
            <a:r>
              <a:rPr lang="en-GB" sz="2000" dirty="0" err="1">
                <a:latin typeface="+mn-lt"/>
              </a:rPr>
              <a:t>wirklich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recycelt</a:t>
            </a:r>
            <a:r>
              <a:rPr lang="en-GB" sz="2000" dirty="0">
                <a:latin typeface="+mn-lt"/>
              </a:rPr>
              <a:t> – der </a:t>
            </a:r>
            <a:r>
              <a:rPr lang="en-GB" sz="2000" dirty="0" err="1">
                <a:latin typeface="+mn-lt"/>
              </a:rPr>
              <a:t>Großteil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wird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verbrannt</a:t>
            </a:r>
            <a:r>
              <a:rPr lang="en-GB" sz="2000" dirty="0">
                <a:latin typeface="+mn-lt"/>
              </a:rPr>
              <a:t>!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5EDE3A-5758-4A46-A0DA-3C1DABEC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24.04.2021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BD2DA-BA92-4324-AACC-056F4D0C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ACE5D3-F585-4ACB-87E6-05BCF9F6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 descr="Kunststoffrecycling: Das solltest du darüber wissen - Utopia.de">
            <a:extLst>
              <a:ext uri="{FF2B5EF4-FFF2-40B4-BE49-F238E27FC236}">
                <a16:creationId xmlns:a16="http://schemas.microsoft.com/office/drawing/2014/main" id="{7E9CFAFC-9E54-4CA7-9DBF-88B9DF3D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51" y="1297831"/>
            <a:ext cx="4782195" cy="31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EDAEA0C-399A-4C2E-AB0C-03E4AA8637E6}"/>
              </a:ext>
            </a:extLst>
          </p:cNvPr>
          <p:cNvSpPr txBox="1"/>
          <p:nvPr/>
        </p:nvSpPr>
        <p:spPr>
          <a:xfrm>
            <a:off x="4427984" y="44371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Quelle: </a:t>
            </a:r>
            <a:r>
              <a:rPr lang="en-GB" dirty="0" err="1"/>
              <a:t>Conversio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, 2020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9076C7F-F326-45ED-B879-B7B27D52947B}"/>
              </a:ext>
            </a:extLst>
          </p:cNvPr>
          <p:cNvSpPr/>
          <p:nvPr/>
        </p:nvSpPr>
        <p:spPr>
          <a:xfrm>
            <a:off x="467544" y="5157192"/>
            <a:ext cx="35283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DAHER IST UNSER ZIEL:</a:t>
            </a:r>
          </a:p>
        </p:txBody>
      </p:sp>
      <p:sp>
        <p:nvSpPr>
          <p:cNvPr id="12" name="Rechteck: gefaltete Ecke 11">
            <a:extLst>
              <a:ext uri="{FF2B5EF4-FFF2-40B4-BE49-F238E27FC236}">
                <a16:creationId xmlns:a16="http://schemas.microsoft.com/office/drawing/2014/main" id="{A255AAD1-C7A0-4FCA-BA5A-9ECB55C1A6C2}"/>
              </a:ext>
            </a:extLst>
          </p:cNvPr>
          <p:cNvSpPr/>
          <p:nvPr/>
        </p:nvSpPr>
        <p:spPr>
          <a:xfrm>
            <a:off x="4209935" y="4941169"/>
            <a:ext cx="4650068" cy="13534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WIR FINDEN NACHHALTIGE LÖSUNGEN IN UNSEREM BETRIEB INDEM WIR KUNSTSTOFFVERPACKUNGEN ERSETZEN!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FBE5C9C-B856-4E4D-B570-9DB2040321C5}"/>
              </a:ext>
            </a:extLst>
          </p:cNvPr>
          <p:cNvSpPr/>
          <p:nvPr/>
        </p:nvSpPr>
        <p:spPr>
          <a:xfrm>
            <a:off x="1964878" y="888089"/>
            <a:ext cx="4926211" cy="36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DAS PROBLEM MIT DEM PLASTIK</a:t>
            </a:r>
          </a:p>
        </p:txBody>
      </p:sp>
    </p:spTree>
    <p:extLst>
      <p:ext uri="{BB962C8B-B14F-4D97-AF65-F5344CB8AC3E}">
        <p14:creationId xmlns:p14="http://schemas.microsoft.com/office/powerpoint/2010/main" val="10507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000" dirty="0"/>
            </a:br>
            <a:r>
              <a:rPr lang="de-DE" sz="2000" dirty="0"/>
              <a:t>Unsere Sieger Ideen  Kurz </a:t>
            </a:r>
            <a:r>
              <a:rPr lang="de-DE" sz="2000" dirty="0" err="1"/>
              <a:t>VOrgestellt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018" y="1051503"/>
            <a:ext cx="6632260" cy="5165614"/>
          </a:xfrm>
        </p:spPr>
        <p:txBody>
          <a:bodyPr>
            <a:noAutofit/>
          </a:bodyPr>
          <a:lstStyle/>
          <a:p>
            <a:r>
              <a:rPr lang="de-DE" sz="2000" dirty="0">
                <a:latin typeface="+mn-lt"/>
              </a:rPr>
              <a:t>Beim Thema Umweltschutz spielt die Wirtschaft eine große Rolle: Rund </a:t>
            </a:r>
            <a:r>
              <a:rPr lang="de-DE" sz="2000" b="1" dirty="0">
                <a:latin typeface="+mn-lt"/>
              </a:rPr>
              <a:t>40% des Plastiks wird für Verpackungen verwendet.</a:t>
            </a:r>
            <a:r>
              <a:rPr lang="de-DE" sz="2000" dirty="0">
                <a:latin typeface="+mn-lt"/>
              </a:rPr>
              <a:t> Viele davon sehen wir tagtäglich in unseren Betrieben – oder wenn wir Lebensmittel einkaufen gehen.</a:t>
            </a:r>
          </a:p>
          <a:p>
            <a:pPr marL="0" indent="0">
              <a:buNone/>
            </a:pPr>
            <a:r>
              <a:rPr lang="de-DE" sz="2000" dirty="0">
                <a:latin typeface="+mn-lt"/>
              </a:rPr>
              <a:t> </a:t>
            </a:r>
          </a:p>
          <a:p>
            <a:r>
              <a:rPr lang="de-DE" sz="2000" dirty="0">
                <a:latin typeface="+mn-lt"/>
              </a:rPr>
              <a:t>Daher haben wir </a:t>
            </a:r>
            <a:r>
              <a:rPr lang="de-DE" sz="2000" b="1" dirty="0">
                <a:latin typeface="+mn-lt"/>
              </a:rPr>
              <a:t>zwei Ideen</a:t>
            </a:r>
            <a:r>
              <a:rPr lang="de-DE" sz="2000" dirty="0">
                <a:latin typeface="+mn-lt"/>
              </a:rPr>
              <a:t>, wie wir in unserem </a:t>
            </a:r>
            <a:r>
              <a:rPr lang="de-DE" sz="2000" b="1" dirty="0">
                <a:latin typeface="+mn-lt"/>
              </a:rPr>
              <a:t>Arbeitsalltag weniger Verpackungsmüll </a:t>
            </a:r>
            <a:r>
              <a:rPr lang="de-DE" sz="2000" dirty="0">
                <a:latin typeface="+mn-lt"/>
              </a:rPr>
              <a:t>produzieren:</a:t>
            </a:r>
          </a:p>
          <a:p>
            <a:pPr marL="457200" indent="-457200">
              <a:buAutoNum type="arabicParenR"/>
            </a:pPr>
            <a:r>
              <a:rPr lang="de-DE" sz="2000" dirty="0">
                <a:latin typeface="+mn-lt"/>
              </a:rPr>
              <a:t>Viele Packstücke sind in Plastik eingepackt bzw. in Schüttgutbehältern aus Plastik. Hier haben wir eine Idee auf Kunststoff zu verzichten!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de-DE" sz="2000" dirty="0">
                <a:latin typeface="+mn-lt"/>
              </a:rPr>
              <a:t>In der Lagerlogistik wird viel mit </a:t>
            </a:r>
            <a:r>
              <a:rPr lang="de-DE" sz="2000" dirty="0" err="1">
                <a:latin typeface="+mn-lt"/>
              </a:rPr>
              <a:t>Umreifungsbändern</a:t>
            </a:r>
            <a:r>
              <a:rPr lang="de-DE" sz="2000" dirty="0">
                <a:latin typeface="+mn-lt"/>
              </a:rPr>
              <a:t> aus Kunststoff gearbeitet, um Packstücke zu sichern/fixieren. Diese werden nachdem sie ihren Zweck erfüllt haben entfernt und weggeschmissen, was große Mengen an Plastikmüll entstehen lässt. Hier haben wir eine Idee für eine wiederverwendbare Lösung!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e-DE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91680" y="6453336"/>
            <a:ext cx="6120680" cy="200471"/>
          </a:xfrm>
        </p:spPr>
        <p:txBody>
          <a:bodyPr/>
          <a:lstStyle/>
          <a:p>
            <a:r>
              <a:rPr lang="de-DE" dirty="0"/>
              <a:t>Menschen im Mittelpunkt	                                     Seite </a:t>
            </a:r>
            <a:fld id="{AEBEAA4B-9F49-4108-BC6D-0B5609788876}" type="slidenum">
              <a:rPr lang="de-DE"/>
              <a:pPr/>
              <a:t>3</a:t>
            </a:fld>
            <a:endParaRPr lang="de-DE" dirty="0"/>
          </a:p>
        </p:txBody>
      </p:sp>
      <p:pic>
        <p:nvPicPr>
          <p:cNvPr id="2052" name="Picture 4" descr="PP-Umreifungsband | Antalis Verpackungen">
            <a:extLst>
              <a:ext uri="{FF2B5EF4-FFF2-40B4-BE49-F238E27FC236}">
                <a16:creationId xmlns:a16="http://schemas.microsoft.com/office/drawing/2014/main" id="{F3E8E503-CC34-4A7F-B6C0-48DF36CE9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78" y="4580813"/>
            <a:ext cx="1577314" cy="12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91A13AE-8BC1-4A96-9340-EAF3AF42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42" y="2589273"/>
            <a:ext cx="14763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C1DBDD9-AF2A-480E-B2F1-15C9C6C1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1168"/>
            <a:ext cx="5884466" cy="647938"/>
          </a:xfrm>
        </p:spPr>
        <p:txBody>
          <a:bodyPr/>
          <a:lstStyle/>
          <a:p>
            <a:r>
              <a:rPr lang="en-US" sz="2000" b="1" i="0" u="none" strike="noStrike" cap="all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WIR ERSETZEN PLASTIK BEHÄLTER DURCH PAPIER</a:t>
            </a:r>
            <a:endParaRPr lang="en-US" sz="2800" dirty="0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3A6F59F-EF78-474B-A38C-E1F4D9D14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5554960" cy="524604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latin typeface="+mn-lt"/>
              </a:rPr>
              <a:t>Idee 1: </a:t>
            </a:r>
            <a:r>
              <a:rPr lang="en-US" sz="2600" b="1" dirty="0" err="1">
                <a:latin typeface="+mn-lt"/>
              </a:rPr>
              <a:t>Packstücke</a:t>
            </a:r>
            <a:r>
              <a:rPr lang="en-US" sz="2600" b="1" dirty="0">
                <a:latin typeface="+mn-lt"/>
              </a:rPr>
              <a:t> &amp; </a:t>
            </a:r>
            <a:r>
              <a:rPr lang="en-US" sz="2600" b="1" dirty="0" err="1">
                <a:latin typeface="+mn-lt"/>
              </a:rPr>
              <a:t>Schüttgutbehälter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b="1" dirty="0" err="1">
                <a:latin typeface="+mn-lt"/>
              </a:rPr>
              <a:t>aus</a:t>
            </a:r>
            <a:r>
              <a:rPr lang="en-US" sz="2600" b="1" dirty="0">
                <a:latin typeface="+mn-lt"/>
              </a:rPr>
              <a:t> Papier </a:t>
            </a:r>
            <a:r>
              <a:rPr lang="en-US" sz="2600" b="1" dirty="0" err="1">
                <a:latin typeface="+mn-lt"/>
              </a:rPr>
              <a:t>statt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b="1" dirty="0" err="1">
                <a:latin typeface="+mn-lt"/>
              </a:rPr>
              <a:t>Plastik</a:t>
            </a:r>
            <a:endParaRPr lang="en-US" sz="2600" b="1" dirty="0">
              <a:latin typeface="+mn-lt"/>
            </a:endParaRPr>
          </a:p>
          <a:p>
            <a:endParaRPr lang="en-US" sz="2200" b="1" u="sng" dirty="0">
              <a:latin typeface="+mn-lt"/>
            </a:endParaRPr>
          </a:p>
          <a:p>
            <a:r>
              <a:rPr lang="en-US" sz="2200" b="1" dirty="0" err="1">
                <a:latin typeface="+mn-lt"/>
              </a:rPr>
              <a:t>Grundlage</a:t>
            </a:r>
            <a:r>
              <a:rPr lang="en-US" sz="2200" b="1" dirty="0">
                <a:latin typeface="+mn-lt"/>
              </a:rPr>
              <a:t>:</a:t>
            </a:r>
          </a:p>
          <a:p>
            <a:r>
              <a:rPr lang="en-US" sz="2200" dirty="0">
                <a:latin typeface="+mn-lt"/>
              </a:rPr>
              <a:t>Flexible </a:t>
            </a:r>
            <a:r>
              <a:rPr lang="en-US" sz="2200" dirty="0" err="1">
                <a:latin typeface="+mn-lt"/>
              </a:rPr>
              <a:t>Schüttgutbehälter</a:t>
            </a:r>
            <a:endParaRPr lang="en-US" sz="2200" dirty="0">
              <a:latin typeface="+mn-lt"/>
            </a:endParaRPr>
          </a:p>
          <a:p>
            <a:r>
              <a:rPr lang="en-US" sz="2200" dirty="0" err="1">
                <a:latin typeface="+mn-lt"/>
              </a:rPr>
              <a:t>Verwendung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für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Abfälle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Bauschutt</a:t>
            </a:r>
            <a:r>
              <a:rPr lang="en-US" sz="2200" dirty="0">
                <a:latin typeface="+mn-lt"/>
              </a:rPr>
              <a:t> etc.</a:t>
            </a:r>
          </a:p>
          <a:p>
            <a:r>
              <a:rPr lang="en-US" sz="2200" dirty="0">
                <a:latin typeface="+mn-lt"/>
              </a:rPr>
              <a:t>&gt;100 </a:t>
            </a:r>
            <a:r>
              <a:rPr lang="en-US" sz="2200" dirty="0" err="1">
                <a:latin typeface="+mn-lt"/>
              </a:rPr>
              <a:t>Millionen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solcher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Behälter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werden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Jahr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hergestellt</a:t>
            </a:r>
            <a:r>
              <a:rPr lang="en-US" sz="2200" dirty="0">
                <a:latin typeface="+mn-lt"/>
              </a:rPr>
              <a:t> – </a:t>
            </a:r>
            <a:r>
              <a:rPr lang="en-US" sz="2200" dirty="0" err="1">
                <a:latin typeface="+mn-lt"/>
              </a:rPr>
              <a:t>häufig</a:t>
            </a:r>
            <a:r>
              <a:rPr lang="en-US" sz="2200" dirty="0">
                <a:latin typeface="+mn-lt"/>
              </a:rPr>
              <a:t> in China </a:t>
            </a:r>
          </a:p>
          <a:p>
            <a:pPr marL="0" indent="0">
              <a:buNone/>
            </a:pPr>
            <a:endParaRPr lang="en-US" sz="2200" b="1" u="sng" dirty="0">
              <a:latin typeface="+mn-lt"/>
            </a:endParaRPr>
          </a:p>
          <a:p>
            <a:r>
              <a:rPr lang="en-US" sz="2200" b="1" dirty="0" err="1">
                <a:latin typeface="+mn-lt"/>
              </a:rPr>
              <a:t>Warum</a:t>
            </a:r>
            <a:r>
              <a:rPr lang="en-US" sz="2200" b="1" dirty="0">
                <a:latin typeface="+mn-lt"/>
              </a:rPr>
              <a:t> Papier </a:t>
            </a:r>
            <a:r>
              <a:rPr lang="en-US" sz="2200" b="1" dirty="0" err="1">
                <a:latin typeface="+mn-lt"/>
              </a:rPr>
              <a:t>anstelle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err="1">
                <a:latin typeface="+mn-lt"/>
              </a:rPr>
              <a:t>Plastik</a:t>
            </a:r>
            <a:r>
              <a:rPr lang="en-US" sz="2200" b="1" dirty="0">
                <a:latin typeface="+mn-lt"/>
              </a:rPr>
              <a:t>?</a:t>
            </a:r>
          </a:p>
          <a:p>
            <a:r>
              <a:rPr lang="en-US" sz="2200" dirty="0">
                <a:latin typeface="+mn-lt"/>
              </a:rPr>
              <a:t>100 % </a:t>
            </a:r>
            <a:r>
              <a:rPr lang="en-US" sz="2200" dirty="0" err="1">
                <a:latin typeface="+mn-lt"/>
              </a:rPr>
              <a:t>biologisch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abbaubarer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Rohstoff</a:t>
            </a:r>
            <a:endParaRPr lang="en-US" sz="2200" dirty="0">
              <a:latin typeface="+mn-lt"/>
            </a:endParaRPr>
          </a:p>
          <a:p>
            <a:r>
              <a:rPr lang="en-US" sz="2200" dirty="0" err="1">
                <a:latin typeface="+mn-lt"/>
              </a:rPr>
              <a:t>Niedrige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Herstellungskosten</a:t>
            </a:r>
            <a:endParaRPr lang="en-US" sz="2200" dirty="0">
              <a:latin typeface="+mn-lt"/>
            </a:endParaRPr>
          </a:p>
          <a:p>
            <a:r>
              <a:rPr lang="en-US" sz="2200" dirty="0" err="1">
                <a:latin typeface="+mn-lt"/>
              </a:rPr>
              <a:t>Produktion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weniger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energieintensiv</a:t>
            </a:r>
            <a:r>
              <a:rPr lang="en-US" sz="2200" dirty="0">
                <a:latin typeface="+mn-lt"/>
              </a:rPr>
              <a:t> &amp; </a:t>
            </a:r>
            <a:r>
              <a:rPr lang="en-US" sz="2200" dirty="0" err="1">
                <a:latin typeface="+mn-lt"/>
              </a:rPr>
              <a:t>emissionsarm</a:t>
            </a:r>
            <a:endParaRPr lang="en-US" sz="2200" dirty="0">
              <a:latin typeface="+mn-lt"/>
            </a:endParaRPr>
          </a:p>
          <a:p>
            <a:r>
              <a:rPr lang="en-US" sz="2200" dirty="0" err="1">
                <a:latin typeface="+mn-lt"/>
              </a:rPr>
              <a:t>Produktion</a:t>
            </a:r>
            <a:r>
              <a:rPr lang="en-US" sz="2200" dirty="0">
                <a:latin typeface="+mn-lt"/>
              </a:rPr>
              <a:t> in Deutschland </a:t>
            </a:r>
            <a:r>
              <a:rPr lang="en-US" sz="2200" dirty="0" err="1">
                <a:latin typeface="+mn-lt"/>
              </a:rPr>
              <a:t>statt</a:t>
            </a:r>
            <a:r>
              <a:rPr lang="en-US" sz="2200" dirty="0">
                <a:latin typeface="+mn-lt"/>
              </a:rPr>
              <a:t> China 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9A8331-290D-4DB3-9C2B-917D5111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57531"/>
            <a:ext cx="1306488" cy="2004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80F496-C655-47EF-A1F1-49C0C2FF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6657529"/>
            <a:ext cx="6120680" cy="2004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B5A6F9-4A47-4198-8504-2C9031B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657530"/>
            <a:ext cx="786897" cy="2004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6AE60A-B69C-4790-82F7-3882EDF23186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DE" sz="7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22" y="838778"/>
            <a:ext cx="2447778" cy="2447778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6061DF3A-4827-4F8B-BEE0-3E72A8B48923}"/>
              </a:ext>
            </a:extLst>
          </p:cNvPr>
          <p:cNvSpPr/>
          <p:nvPr/>
        </p:nvSpPr>
        <p:spPr>
          <a:xfrm>
            <a:off x="7164288" y="338097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piersack Halter mit Recycling-Papiersack PAPER | kolor | Greenpicks">
            <a:extLst>
              <a:ext uri="{FF2B5EF4-FFF2-40B4-BE49-F238E27FC236}">
                <a16:creationId xmlns:a16="http://schemas.microsoft.com/office/drawing/2014/main" id="{BBF7A674-03F4-4AA1-B387-E84B8152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9" y="4264707"/>
            <a:ext cx="2316381" cy="23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7F4D4-E8A4-4927-BA51-511C8036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57531"/>
            <a:ext cx="1306488" cy="20046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36E0F-B992-4084-BD22-9EAFFAC3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688" y="6657529"/>
            <a:ext cx="6120680" cy="2004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69FFB-12BB-419D-B639-73D28F80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657530"/>
            <a:ext cx="786897" cy="2004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6AE60A-B69C-4790-82F7-3882EDF23186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 sz="700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B473BDD0-7654-4D8C-B4AD-B2595D336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61989"/>
              </p:ext>
            </p:extLst>
          </p:nvPr>
        </p:nvGraphicFramePr>
        <p:xfrm>
          <a:off x="3575050" y="1412776"/>
          <a:ext cx="511175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4" descr=" Bodenverbesserungsgranulat PERLHUMUS®  ">
            <a:extLst>
              <a:ext uri="{FF2B5EF4-FFF2-40B4-BE49-F238E27FC236}">
                <a16:creationId xmlns:a16="http://schemas.microsoft.com/office/drawing/2014/main" id="{2393C10F-5B7B-4202-9631-9F62F5938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0" r="28618"/>
          <a:stretch/>
        </p:blipFill>
        <p:spPr bwMode="auto">
          <a:xfrm>
            <a:off x="455748" y="1559071"/>
            <a:ext cx="1800200" cy="30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D649B39-18BB-4ADB-B2D8-10F4EFE9EDC0}"/>
              </a:ext>
            </a:extLst>
          </p:cNvPr>
          <p:cNvSpPr txBox="1">
            <a:spLocks/>
          </p:cNvSpPr>
          <p:nvPr/>
        </p:nvSpPr>
        <p:spPr>
          <a:xfrm>
            <a:off x="467544" y="121168"/>
            <a:ext cx="5884466" cy="6479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i="0" u="none" strike="noStrike" cap="all" dirty="0">
                <a:solidFill>
                  <a:srgbClr val="BFBFBF"/>
                </a:solidFill>
                <a:effectLst/>
                <a:latin typeface="Arial" panose="020B0604020202020204" pitchFamily="34" charset="0"/>
              </a:rPr>
              <a:t>WIR ERSETZEN PLASTIK BEHÄLTER DURCH PAPIER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A3D11D-919D-442E-9265-9A0B6CB2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119187"/>
            <a:ext cx="6840760" cy="527000"/>
          </a:xfrm>
        </p:spPr>
        <p:txBody>
          <a:bodyPr/>
          <a:lstStyle/>
          <a:p>
            <a:r>
              <a:rPr lang="en-GB" sz="2400" dirty="0" err="1">
                <a:latin typeface="+mn-lt"/>
              </a:rPr>
              <a:t>Beispiel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aus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unserem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Betrieb</a:t>
            </a:r>
            <a:r>
              <a:rPr lang="en-GB" sz="2400" dirty="0">
                <a:latin typeface="+mn-lt"/>
              </a:rPr>
              <a:t>: </a:t>
            </a:r>
            <a:br>
              <a:rPr lang="en-GB" sz="2400" dirty="0">
                <a:latin typeface="+mn-lt"/>
              </a:rPr>
            </a:br>
            <a:r>
              <a:rPr lang="en-GB" sz="2400" dirty="0" err="1">
                <a:latin typeface="+mn-lt"/>
              </a:rPr>
              <a:t>BayWA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Düngemittelhandel</a:t>
            </a:r>
            <a:endParaRPr lang="en-GB" sz="2400" dirty="0">
              <a:latin typeface="+mn-lt"/>
            </a:endParaRPr>
          </a:p>
        </p:txBody>
      </p:sp>
      <p:pic>
        <p:nvPicPr>
          <p:cNvPr id="13" name="Picture 2" descr="MANNA LIN M Spezial 25 kg Sack">
            <a:extLst>
              <a:ext uri="{FF2B5EF4-FFF2-40B4-BE49-F238E27FC236}">
                <a16:creationId xmlns:a16="http://schemas.microsoft.com/office/drawing/2014/main" id="{2C71FE94-DB73-41D1-AFCD-E492C60D3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0" r="30071"/>
          <a:stretch/>
        </p:blipFill>
        <p:spPr bwMode="auto">
          <a:xfrm>
            <a:off x="1619672" y="3299045"/>
            <a:ext cx="15323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F0925-9CF0-43A6-9896-24CB486E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Problemlösung: Papiersäcke!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1CAF2C-621A-4055-BD41-C340E351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8CD04-5302-4FDA-A601-CAC8D9A5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57325C-2FD5-4FA3-8C88-31EE01CC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2052" name="Picture 4" descr="KleePura | BioDünger | 22,5 kg">
            <a:extLst>
              <a:ext uri="{FF2B5EF4-FFF2-40B4-BE49-F238E27FC236}">
                <a16:creationId xmlns:a16="http://schemas.microsoft.com/office/drawing/2014/main" id="{094A4E94-EBB1-4AF1-BFD9-4C083F4F72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r="21581"/>
          <a:stretch/>
        </p:blipFill>
        <p:spPr bwMode="auto">
          <a:xfrm>
            <a:off x="6084168" y="1720006"/>
            <a:ext cx="2088232" cy="35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33F33A40-2839-4D89-BF11-DCABB58E5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878123"/>
              </p:ext>
            </p:extLst>
          </p:nvPr>
        </p:nvGraphicFramePr>
        <p:xfrm>
          <a:off x="503958" y="1268760"/>
          <a:ext cx="511175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18C9B-FAFE-40DB-AD2C-DDFF13E0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7" y="-38592"/>
            <a:ext cx="6048672" cy="924435"/>
          </a:xfrm>
        </p:spPr>
        <p:txBody>
          <a:bodyPr/>
          <a:lstStyle/>
          <a:p>
            <a:r>
              <a:rPr lang="en-US" sz="2000" dirty="0" err="1"/>
              <a:t>Anstelle</a:t>
            </a:r>
            <a:r>
              <a:rPr lang="en-US" sz="2000" dirty="0"/>
              <a:t> von </a:t>
            </a:r>
            <a:r>
              <a:rPr lang="en-US" sz="2000" dirty="0" err="1"/>
              <a:t>Umreifungsbändern</a:t>
            </a:r>
            <a:r>
              <a:rPr lang="en-US" sz="2000" dirty="0"/>
              <a:t> </a:t>
            </a:r>
            <a:r>
              <a:rPr lang="en-US" sz="2000" dirty="0" err="1"/>
              <a:t>verwenden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Spanngurte</a:t>
            </a:r>
            <a:endParaRPr lang="en-GB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6DE237-0B03-4320-B4A3-FE6B863E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422AD-04F0-41CE-BD34-9AAD3CA0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1193F-F4D7-4D3D-97B5-95BE5D52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8" descr="Ein Bild, das Text, Umschlag enthält.&#10;&#10;Beschreibung automatisch generiert.">
            <a:extLst>
              <a:ext uri="{FF2B5EF4-FFF2-40B4-BE49-F238E27FC236}">
                <a16:creationId xmlns:a16="http://schemas.microsoft.com/office/drawing/2014/main" id="{A8664208-9E3C-4BC9-A6FA-F8B094CA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11" y="3526519"/>
            <a:ext cx="3418865" cy="2113485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9DB99CB-53FC-44F0-9427-CDA045E5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+mn-lt"/>
              </a:rPr>
              <a:t>Idee 2: </a:t>
            </a:r>
            <a:r>
              <a:rPr lang="en-US" sz="2400" b="1" dirty="0" err="1">
                <a:latin typeface="+mn-lt"/>
              </a:rPr>
              <a:t>Wir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ersetzen</a:t>
            </a:r>
            <a:r>
              <a:rPr lang="en-US" sz="2400" b="1" dirty="0">
                <a:latin typeface="+mn-lt"/>
              </a:rPr>
              <a:t> U</a:t>
            </a:r>
            <a:r>
              <a:rPr lang="de-DE" sz="2400" b="1" dirty="0" err="1">
                <a:latin typeface="+mn-lt"/>
              </a:rPr>
              <a:t>umreifungsbänder</a:t>
            </a:r>
            <a:r>
              <a:rPr lang="de-DE" sz="2400" b="1" dirty="0">
                <a:latin typeface="+mn-lt"/>
              </a:rPr>
              <a:t> aus Plastik durch wiederverwendbare Spanngurte!</a:t>
            </a:r>
            <a:endParaRPr lang="de-DE" sz="2400" b="1" i="1" dirty="0">
              <a:latin typeface="+mn-lt"/>
            </a:endParaRPr>
          </a:p>
          <a:p>
            <a:endParaRPr lang="de-DE" sz="2400" b="1" i="1" dirty="0">
              <a:latin typeface="+mn-lt"/>
            </a:endParaRPr>
          </a:p>
          <a:p>
            <a:pPr marL="0" indent="0">
              <a:buNone/>
            </a:pPr>
            <a:r>
              <a:rPr lang="de-DE" sz="2400" b="1" i="1" dirty="0">
                <a:latin typeface="+mn-lt"/>
              </a:rPr>
              <a:t>Aktuelle Lösung:			Unsere Idee: </a:t>
            </a:r>
          </a:p>
          <a:p>
            <a:pPr marL="0" indent="0">
              <a:buNone/>
            </a:pPr>
            <a:r>
              <a:rPr lang="de-DE" sz="2400" b="1" i="1" dirty="0" err="1">
                <a:latin typeface="+mn-lt"/>
              </a:rPr>
              <a:t>Umreifungsbänder</a:t>
            </a:r>
            <a:r>
              <a:rPr lang="de-DE" sz="2400" b="1" i="1" dirty="0">
                <a:latin typeface="+mn-lt"/>
              </a:rPr>
              <a:t>		wiederverwendbare Spanngurte</a:t>
            </a:r>
            <a:endParaRPr lang="de-DE" i="1" dirty="0"/>
          </a:p>
        </p:txBody>
      </p:sp>
      <p:pic>
        <p:nvPicPr>
          <p:cNvPr id="11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868A6F65-C727-4CEB-BF75-202F60249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9" y="3101060"/>
            <a:ext cx="4916589" cy="27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B90BA-3177-45D8-B075-600D36A9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1168"/>
            <a:ext cx="5740450" cy="647938"/>
          </a:xfrm>
        </p:spPr>
        <p:txBody>
          <a:bodyPr/>
          <a:lstStyle/>
          <a:p>
            <a:r>
              <a:rPr lang="en-US" sz="2000" dirty="0" err="1"/>
              <a:t>Anstelle</a:t>
            </a:r>
            <a:r>
              <a:rPr lang="en-US" sz="2000" dirty="0"/>
              <a:t> von </a:t>
            </a:r>
            <a:r>
              <a:rPr lang="en-US" sz="2000" dirty="0" err="1"/>
              <a:t>Umreifungsbändern</a:t>
            </a:r>
            <a:r>
              <a:rPr lang="en-US" sz="2000" dirty="0"/>
              <a:t> </a:t>
            </a:r>
            <a:r>
              <a:rPr lang="en-US" sz="2000" dirty="0" err="1"/>
              <a:t>verwenden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Spanngurte</a:t>
            </a:r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2E16F5-7BDE-4280-AA0A-55213564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4C250B-AC01-498B-B53A-FB1E9E54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3C2318-E23F-4EA1-8AB5-222796D5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8044E9B-266F-47F7-8F0D-EBDE1657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65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latin typeface="+mn-lt"/>
              </a:rPr>
              <a:t>Das Problem:</a:t>
            </a:r>
          </a:p>
          <a:p>
            <a:pPr>
              <a:lnSpc>
                <a:spcPct val="90000"/>
              </a:lnSpc>
            </a:pPr>
            <a:r>
              <a:rPr lang="de-DE" sz="2000" dirty="0" err="1">
                <a:latin typeface="+mn-lt"/>
              </a:rPr>
              <a:t>Umreifungsbänder</a:t>
            </a:r>
            <a:r>
              <a:rPr lang="de-DE" sz="2000" dirty="0">
                <a:latin typeface="+mn-lt"/>
              </a:rPr>
              <a:t> aus Plastik werden zerschnitten und entsorgt</a:t>
            </a:r>
          </a:p>
          <a:p>
            <a:pPr>
              <a:lnSpc>
                <a:spcPct val="90000"/>
              </a:lnSpc>
            </a:pPr>
            <a:r>
              <a:rPr lang="de-DE" sz="2000" b="1" dirty="0">
                <a:latin typeface="+mn-lt"/>
              </a:rPr>
              <a:t>Jeden Tag entsteht so viel </a:t>
            </a:r>
            <a:r>
              <a:rPr lang="de-DE" sz="2000" b="1" dirty="0" err="1">
                <a:latin typeface="+mn-lt"/>
              </a:rPr>
              <a:t>unötiger</a:t>
            </a:r>
            <a:r>
              <a:rPr lang="de-DE" sz="2000" b="1" dirty="0">
                <a:latin typeface="+mn-lt"/>
              </a:rPr>
              <a:t> Plastikmüll</a:t>
            </a:r>
          </a:p>
          <a:p>
            <a:pPr>
              <a:lnSpc>
                <a:spcPct val="90000"/>
              </a:lnSpc>
            </a:pPr>
            <a:endParaRPr lang="de-DE" sz="20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+mn-lt"/>
              </a:rPr>
              <a:t>Die Alternative von uns:</a:t>
            </a:r>
            <a:r>
              <a:rPr lang="de-DE" sz="2000" b="1" dirty="0">
                <a:latin typeface="+mn-lt"/>
              </a:rPr>
              <a:t> „wiederverwendbare Spanngurte"</a:t>
            </a:r>
          </a:p>
          <a:p>
            <a:pPr>
              <a:lnSpc>
                <a:spcPct val="90000"/>
              </a:lnSpc>
            </a:pPr>
            <a:endParaRPr lang="de-DE" sz="20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latin typeface="+mn-lt"/>
              </a:rPr>
              <a:t>gefertigt aus Polypropylen, Polyester oder Polyamid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latin typeface="+mn-lt"/>
              </a:rPr>
              <a:t>Vorteile des Materials: wasserbeständig, robust und formbeständig, höchst reißfest, sehr fein, leicht, schnelltrocknend, hohe Elastizität und vor allen Dingen </a:t>
            </a:r>
            <a:r>
              <a:rPr lang="de-DE" sz="2000" b="1" dirty="0">
                <a:latin typeface="+mn-lt"/>
              </a:rPr>
              <a:t>langlebig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latin typeface="+mn-lt"/>
              </a:rPr>
              <a:t>Tauschsystem kann von Europalette kopiert werden: Der Kunde kann die Spanngurte öffnen und zurückschicken oder selbst weiterverwenden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latin typeface="+mn-lt"/>
              </a:rPr>
              <a:t>so entsteht kein Müll, der die Umwelt belastet </a:t>
            </a:r>
          </a:p>
          <a:p>
            <a:pPr>
              <a:buClr>
                <a:srgbClr val="E46C0A"/>
              </a:buClr>
            </a:pPr>
            <a:endParaRPr lang="de-DE" dirty="0"/>
          </a:p>
          <a:p>
            <a:pPr>
              <a:buClr>
                <a:srgbClr val="E46C0A"/>
              </a:buClr>
            </a:pPr>
            <a:endParaRPr lang="de-DE" sz="1600" u="sng" dirty="0">
              <a:latin typeface="Arial"/>
              <a:cs typeface="Arial"/>
            </a:endParaRPr>
          </a:p>
        </p:txBody>
      </p:sp>
      <p:pic>
        <p:nvPicPr>
          <p:cNvPr id="3" name="Grafik 6" descr="Ein Bild, das Pfeil enthält.&#10;&#10;Beschreibung automatisch generiert.">
            <a:extLst>
              <a:ext uri="{FF2B5EF4-FFF2-40B4-BE49-F238E27FC236}">
                <a16:creationId xmlns:a16="http://schemas.microsoft.com/office/drawing/2014/main" id="{DC71EB36-AB35-4B9B-B611-691FFAA00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2" r="34188"/>
          <a:stretch/>
        </p:blipFill>
        <p:spPr>
          <a:xfrm>
            <a:off x="7391534" y="5113105"/>
            <a:ext cx="1306488" cy="143284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6D23802-390B-489C-9F5C-358983CA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61" y="2060848"/>
            <a:ext cx="1620655" cy="16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18C9B-FAFE-40DB-AD2C-DDFF13E0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08" y="-7091"/>
            <a:ext cx="6048672" cy="924435"/>
          </a:xfrm>
        </p:spPr>
        <p:txBody>
          <a:bodyPr/>
          <a:lstStyle/>
          <a:p>
            <a:r>
              <a:rPr lang="en-US" sz="2000" dirty="0" err="1"/>
              <a:t>Anstelle</a:t>
            </a:r>
            <a:r>
              <a:rPr lang="en-US" sz="2000" dirty="0"/>
              <a:t> von </a:t>
            </a:r>
            <a:r>
              <a:rPr lang="en-US" sz="2000" dirty="0" err="1"/>
              <a:t>Umreifungsbändern</a:t>
            </a:r>
            <a:r>
              <a:rPr lang="en-US" sz="2000" dirty="0"/>
              <a:t> </a:t>
            </a:r>
            <a:r>
              <a:rPr lang="en-US" sz="2000" dirty="0" err="1"/>
              <a:t>verwenden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Spanngurte</a:t>
            </a:r>
            <a:endParaRPr lang="en-GB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6DE237-0B03-4320-B4A3-FE6B863E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12.09.2017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422AD-04F0-41CE-BD34-9AAD3CA0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Menschen im Mittelpunkt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1193F-F4D7-4D3D-97B5-95BE5D52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38C3DF5-F7BC-470B-B063-C8EB3C3A751D}"/>
              </a:ext>
            </a:extLst>
          </p:cNvPr>
          <p:cNvSpPr txBox="1">
            <a:spLocks/>
          </p:cNvSpPr>
          <p:nvPr/>
        </p:nvSpPr>
        <p:spPr>
          <a:xfrm>
            <a:off x="1147135" y="2832795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00B050"/>
                </a:solidFill>
                <a:latin typeface="+mn-lt"/>
              </a:rPr>
              <a:t>WIR ersetzen nicht wiederverwendbare </a:t>
            </a:r>
            <a:r>
              <a:rPr lang="de-DE" dirty="0" err="1">
                <a:solidFill>
                  <a:srgbClr val="00B050"/>
                </a:solidFill>
                <a:latin typeface="+mn-lt"/>
              </a:rPr>
              <a:t>Umreifungsbänder</a:t>
            </a:r>
            <a:r>
              <a:rPr lang="de-DE" dirty="0">
                <a:solidFill>
                  <a:srgbClr val="00B050"/>
                </a:solidFill>
                <a:latin typeface="+mn-lt"/>
              </a:rPr>
              <a:t> aus Plastik durch Spanngurte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C275EA-2602-49B2-8416-22EDCE9417EB}"/>
              </a:ext>
            </a:extLst>
          </p:cNvPr>
          <p:cNvCxnSpPr>
            <a:cxnSpLocks/>
          </p:cNvCxnSpPr>
          <p:nvPr/>
        </p:nvCxnSpPr>
        <p:spPr>
          <a:xfrm flipH="1">
            <a:off x="2051720" y="3993788"/>
            <a:ext cx="504056" cy="924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057F06C-CB22-430F-8F81-7B869E4434A7}"/>
              </a:ext>
            </a:extLst>
          </p:cNvPr>
          <p:cNvCxnSpPr>
            <a:cxnSpLocks/>
          </p:cNvCxnSpPr>
          <p:nvPr/>
        </p:nvCxnSpPr>
        <p:spPr>
          <a:xfrm>
            <a:off x="6279704" y="3993788"/>
            <a:ext cx="596552" cy="924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604A00D-7DD6-4584-AFC0-9B3763C5F5CC}"/>
              </a:ext>
            </a:extLst>
          </p:cNvPr>
          <p:cNvSpPr txBox="1"/>
          <p:nvPr/>
        </p:nvSpPr>
        <p:spPr>
          <a:xfrm>
            <a:off x="899592" y="515719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Flexibel: Es gibt alle Größen/Arten von Spanngurten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13A7F933-722C-4C12-AE10-6B258C33C9A1}"/>
              </a:ext>
            </a:extLst>
          </p:cNvPr>
          <p:cNvSpPr txBox="1">
            <a:spLocks/>
          </p:cNvSpPr>
          <p:nvPr/>
        </p:nvSpPr>
        <p:spPr>
          <a:xfrm>
            <a:off x="4967536" y="5007997"/>
            <a:ext cx="3488432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988" indent="-268288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5963" indent="-180975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80975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80975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5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latin typeface="+mn-lt"/>
                <a:cs typeface="+mn-cs"/>
              </a:rPr>
              <a:t>Anschaffungskosten zunächst höher – aber auf lange Sicht kostengünstiger da Spanngurte wiederverwendbar sind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72A6A00-B118-40BA-9412-A53E59BAD8F7}"/>
              </a:ext>
            </a:extLst>
          </p:cNvPr>
          <p:cNvCxnSpPr>
            <a:cxnSpLocks/>
          </p:cNvCxnSpPr>
          <p:nvPr/>
        </p:nvCxnSpPr>
        <p:spPr>
          <a:xfrm flipH="1" flipV="1">
            <a:off x="1895989" y="2376255"/>
            <a:ext cx="720080" cy="691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0EDA4E5-F3ED-441D-BB08-75736C42A9CC}"/>
              </a:ext>
            </a:extLst>
          </p:cNvPr>
          <p:cNvSpPr txBox="1"/>
          <p:nvPr/>
        </p:nvSpPr>
        <p:spPr>
          <a:xfrm>
            <a:off x="707857" y="116451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Umweltschonend durch weniger Plastikverbrauch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D770C3-65DA-4618-AB1F-F044AE37CDF9}"/>
              </a:ext>
            </a:extLst>
          </p:cNvPr>
          <p:cNvSpPr txBox="1"/>
          <p:nvPr/>
        </p:nvSpPr>
        <p:spPr>
          <a:xfrm>
            <a:off x="5724128" y="126630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Tauschsystem: Spanngurte sind wiederverwendbar</a:t>
            </a:r>
            <a:r>
              <a:rPr lang="de-DE" dirty="0"/>
              <a:t> 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BDA07B9-043E-4F9B-B5D2-8D8002E890D4}"/>
              </a:ext>
            </a:extLst>
          </p:cNvPr>
          <p:cNvCxnSpPr>
            <a:cxnSpLocks/>
          </p:cNvCxnSpPr>
          <p:nvPr/>
        </p:nvCxnSpPr>
        <p:spPr>
          <a:xfrm flipV="1">
            <a:off x="6145748" y="2372896"/>
            <a:ext cx="620141" cy="758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1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5329F4FBB3BC498CA38A1E7E1E5504" ma:contentTypeVersion="12" ma:contentTypeDescription="Ein neues Dokument erstellen." ma:contentTypeScope="" ma:versionID="3553c19008338177cf50fb575f7e9d79">
  <xsd:schema xmlns:xsd="http://www.w3.org/2001/XMLSchema" xmlns:xs="http://www.w3.org/2001/XMLSchema" xmlns:p="http://schemas.microsoft.com/office/2006/metadata/properties" xmlns:ns2="68d7272d-73d7-4fa7-8924-697621cf3c76" xmlns:ns3="ee0427b2-dba6-4263-9f01-a5895adc6c7a" targetNamespace="http://schemas.microsoft.com/office/2006/metadata/properties" ma:root="true" ma:fieldsID="d834f026ebe563186cc037fe8af6f1cc" ns2:_="" ns3:_="">
    <xsd:import namespace="68d7272d-73d7-4fa7-8924-697621cf3c76"/>
    <xsd:import namespace="ee0427b2-dba6-4263-9f01-a5895adc6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7272d-73d7-4fa7-8924-697621cf3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427b2-dba6-4263-9f01-a5895adc6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C5D5F-E920-4D85-8476-791CCDD02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d7272d-73d7-4fa7-8924-697621cf3c76"/>
    <ds:schemaRef ds:uri="ee0427b2-dba6-4263-9f01-a5895adc6c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FC737-D5F4-4AE3-BE38-002A0D31181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ee0427b2-dba6-4263-9f01-a5895adc6c7a"/>
    <ds:schemaRef ds:uri="68d7272d-73d7-4fa7-8924-697621cf3c76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1E9FBC-8638-49CB-A1EC-69380D290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737</Words>
  <Application>Microsoft Office PowerPoint</Application>
  <PresentationFormat>Bildschirmpräsentation (4:3)</PresentationFormat>
  <Paragraphs>110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Larissa-Design</vt:lpstr>
      <vt:lpstr>WIR Verzichten auf PLASTIK!  Schülerprojekt „Ausgepackt.“ Klasse: Lagerlogistik 10b</vt:lpstr>
      <vt:lpstr>Wir Verzichten auf Plastik</vt:lpstr>
      <vt:lpstr> Unsere Sieger Ideen  Kurz VOrgestellt </vt:lpstr>
      <vt:lpstr>WIR ERSETZEN PLASTIK BEHÄLTER DURCH PAPIER</vt:lpstr>
      <vt:lpstr>Beispiel aus unserem Betrieb:  BayWA Düngemittelhandel</vt:lpstr>
      <vt:lpstr>Problemlösung: Papiersäcke!</vt:lpstr>
      <vt:lpstr>Anstelle von Umreifungsbändern verwenden wir Spanngurte</vt:lpstr>
      <vt:lpstr>Anstelle von Umreifungsbändern verwenden wir Spanngurte</vt:lpstr>
      <vt:lpstr>Anstelle von Umreifungsbändern verwenden wir Spanngurte</vt:lpstr>
      <vt:lpstr>Anhang: Projektbeschreibung </vt:lpstr>
      <vt:lpstr>Ideenwettbewerb 20.4.21</vt:lpstr>
      <vt:lpstr>DIE KLASSE IM WECHSELUNTERRICHT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Sypien</dc:creator>
  <cp:lastModifiedBy>Seiler Birgit</cp:lastModifiedBy>
  <cp:revision>749</cp:revision>
  <cp:lastPrinted>2020-09-04T15:05:12Z</cp:lastPrinted>
  <dcterms:created xsi:type="dcterms:W3CDTF">2015-01-19T18:25:39Z</dcterms:created>
  <dcterms:modified xsi:type="dcterms:W3CDTF">2021-04-27T17:25:52Z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0x010100F85329F4FBB3BC498CA38A1E7E1E5504</vt:lpwstr>
  </property>
</Properties>
</file>